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2" r:id="rId1"/>
  </p:sldMasterIdLst>
  <p:notesMasterIdLst>
    <p:notesMasterId r:id="rId17"/>
  </p:notesMasterIdLst>
  <p:handoutMasterIdLst>
    <p:handoutMasterId r:id="rId18"/>
  </p:handoutMasterIdLst>
  <p:sldIdLst>
    <p:sldId id="261" r:id="rId2"/>
    <p:sldId id="282" r:id="rId3"/>
    <p:sldId id="295" r:id="rId4"/>
    <p:sldId id="288" r:id="rId5"/>
    <p:sldId id="302" r:id="rId6"/>
    <p:sldId id="289" r:id="rId7"/>
    <p:sldId id="308" r:id="rId8"/>
    <p:sldId id="290" r:id="rId9"/>
    <p:sldId id="307" r:id="rId10"/>
    <p:sldId id="303" r:id="rId11"/>
    <p:sldId id="305" r:id="rId12"/>
    <p:sldId id="306" r:id="rId13"/>
    <p:sldId id="309" r:id="rId14"/>
    <p:sldId id="300" r:id="rId15"/>
    <p:sldId id="287" r:id="rId16"/>
  </p:sldIdLst>
  <p:sldSz cx="9906000" cy="6858000" type="A4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808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76" autoAdjust="0"/>
  </p:normalViewPr>
  <p:slideViewPr>
    <p:cSldViewPr snapToObjects="1">
      <p:cViewPr>
        <p:scale>
          <a:sx n="100" d="100"/>
          <a:sy n="100" d="100"/>
        </p:scale>
        <p:origin x="-416" y="-80"/>
      </p:cViewPr>
      <p:guideLst>
        <p:guide orient="horz" pos="4247"/>
        <p:guide pos="5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3" d="100"/>
          <a:sy n="103" d="100"/>
        </p:scale>
        <p:origin x="-4224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kas:Desktop:Speising:Studien:Microfract:Microfracturing%20Dat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kas:Desktop:Speising:Studien:Microfract:Microfracturing%20Date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kas:Desktop:Speising:Studien:Microfract:Microfracturing%20Dat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Blatt2!$H$30:$J$30</c:f>
              <c:strCache>
                <c:ptCount val="3"/>
                <c:pt idx="0">
                  <c:v>humeral</c:v>
                </c:pt>
                <c:pt idx="1">
                  <c:v>glenoidal</c:v>
                </c:pt>
                <c:pt idx="2">
                  <c:v>bipolar</c:v>
                </c:pt>
              </c:strCache>
            </c:strRef>
          </c:cat>
          <c:val>
            <c:numRef>
              <c:f>Blatt2!$H$31:$J$31</c:f>
              <c:numCache>
                <c:formatCode>General</c:formatCode>
                <c:ptCount val="3"/>
                <c:pt idx="0">
                  <c:v>6.0</c:v>
                </c:pt>
                <c:pt idx="1">
                  <c:v>4.0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 b="1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Blatt2!$D$17:$E$17</c:f>
              <c:strCache>
                <c:ptCount val="2"/>
                <c:pt idx="0">
                  <c:v>Prä OP</c:v>
                </c:pt>
                <c:pt idx="1">
                  <c:v>Post OP</c:v>
                </c:pt>
              </c:strCache>
            </c:strRef>
          </c:cat>
          <c:val>
            <c:numRef>
              <c:f>Blatt2!$D$18:$E$18</c:f>
              <c:numCache>
                <c:formatCode>General</c:formatCode>
                <c:ptCount val="2"/>
                <c:pt idx="0">
                  <c:v>62.0</c:v>
                </c:pt>
                <c:pt idx="1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379352"/>
        <c:axId val="2107382120"/>
      </c:barChart>
      <c:catAx>
        <c:axId val="2079379352"/>
        <c:scaling>
          <c:orientation val="minMax"/>
        </c:scaling>
        <c:delete val="0"/>
        <c:axPos val="b"/>
        <c:majorTickMark val="out"/>
        <c:minorTickMark val="none"/>
        <c:tickLblPos val="nextTo"/>
        <c:crossAx val="2107382120"/>
        <c:crosses val="autoZero"/>
        <c:auto val="1"/>
        <c:lblAlgn val="ctr"/>
        <c:lblOffset val="100"/>
        <c:noMultiLvlLbl val="0"/>
      </c:catAx>
      <c:valAx>
        <c:axId val="2107382120"/>
        <c:scaling>
          <c:orientation val="minMax"/>
          <c:max val="100.0"/>
          <c:min val="5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9379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Blatt2!$D$31:$E$31</c:f>
              <c:strCache>
                <c:ptCount val="2"/>
                <c:pt idx="0">
                  <c:v>Prä OP</c:v>
                </c:pt>
                <c:pt idx="1">
                  <c:v>Post OP</c:v>
                </c:pt>
              </c:strCache>
            </c:strRef>
          </c:cat>
          <c:val>
            <c:numRef>
              <c:f>Blatt2!$D$32:$E$32</c:f>
              <c:numCache>
                <c:formatCode>General</c:formatCode>
                <c:ptCount val="2"/>
                <c:pt idx="0">
                  <c:v>1.5</c:v>
                </c:pt>
                <c:pt idx="1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048856"/>
        <c:axId val="2108051800"/>
      </c:barChart>
      <c:catAx>
        <c:axId val="2108048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051800"/>
        <c:crosses val="autoZero"/>
        <c:auto val="1"/>
        <c:lblAlgn val="ctr"/>
        <c:lblOffset val="100"/>
        <c:noMultiLvlLbl val="0"/>
      </c:catAx>
      <c:valAx>
        <c:axId val="2108051800"/>
        <c:scaling>
          <c:orientation val="minMax"/>
          <c:max val="4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8048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image" Target="../media/image5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 5" descr="logo_rgb_144dpi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75" y="115888"/>
            <a:ext cx="1755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825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477838">
              <a:defRPr sz="1300">
                <a:solidFill>
                  <a:srgbClr val="262626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825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solidFill>
                  <a:srgbClr val="262626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4B29C5F9-FA05-4B01-918E-2F62B1D01AE0}" type="datetime1">
              <a:rPr lang="de-DE"/>
              <a:pPr>
                <a:defRPr/>
              </a:pPr>
              <a:t>31.03.16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34720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477838">
              <a:defRPr sz="1300">
                <a:solidFill>
                  <a:srgbClr val="262626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34720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solidFill>
                  <a:srgbClr val="262626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325B3E67-7BA1-4FF8-9E21-967A8AF656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175" name="Bild 6" descr="claim+www2_rgb_144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0425" y="9698038"/>
            <a:ext cx="25368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7546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16510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477838">
              <a:defRPr sz="1300">
                <a:solidFill>
                  <a:srgbClr val="595959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49688" y="16510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solidFill>
                  <a:srgbClr val="595959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C5E72C77-684B-4683-BC27-F5064822200E}" type="datetime1">
              <a:rPr lang="de-DE"/>
              <a:pPr>
                <a:defRPr/>
              </a:pPr>
              <a:t>31.03.16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5562" tIns="47781" rIns="95562" bIns="4778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34720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477838">
              <a:defRPr sz="1300">
                <a:solidFill>
                  <a:srgbClr val="595959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4720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solidFill>
                  <a:srgbClr val="595959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6351CB20-CB7E-46EB-8095-070F69E9B8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152" name="Bild 7" descr="claim+www2_rgb_144dp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425" y="9678988"/>
            <a:ext cx="25368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Bild 8" descr="logo_rgb_144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0" y="115888"/>
            <a:ext cx="12620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32885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Defektgröße in mm2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1CB20-CB7E-46EB-8095-070F69E9B84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15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SNOW</a:t>
            </a:r>
            <a:r>
              <a:rPr lang="de-DE" dirty="0" smtClean="0"/>
              <a:t>:</a:t>
            </a:r>
            <a:r>
              <a:rPr lang="de-DE" baseline="0" dirty="0" smtClean="0"/>
              <a:t> 8 Patienten, </a:t>
            </a:r>
            <a:r>
              <a:rPr lang="de-DE" b="1" baseline="0" dirty="0" smtClean="0"/>
              <a:t>&lt;4qcm</a:t>
            </a:r>
            <a:r>
              <a:rPr lang="de-DE" baseline="0" dirty="0" smtClean="0"/>
              <a:t>, FU 15.4 Monate, CS 44 --&gt; 90, </a:t>
            </a:r>
            <a:r>
              <a:rPr lang="de-DE" baseline="0" dirty="0" err="1" smtClean="0"/>
              <a:t>Fr.Flexion</a:t>
            </a:r>
            <a:r>
              <a:rPr lang="de-DE" baseline="0" dirty="0" smtClean="0"/>
              <a:t> 105 </a:t>
            </a:r>
            <a:r>
              <a:rPr lang="de-DE" baseline="0" dirty="0" smtClean="0">
                <a:sym typeface="Wingdings"/>
              </a:rPr>
              <a:t> 175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>
              <a:sym typeface="Wingdings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>
                <a:sym typeface="Wingdings"/>
              </a:rPr>
              <a:t>Millett</a:t>
            </a:r>
            <a:r>
              <a:rPr lang="de-DE" baseline="0" dirty="0" smtClean="0">
                <a:sym typeface="Wingdings"/>
              </a:rPr>
              <a:t>: 31 schultern, FU 47 Monate, ASES 60 80, VAS 3,8  1,6 (nur 4 </a:t>
            </a:r>
            <a:r>
              <a:rPr lang="de-DE" baseline="0" dirty="0" err="1" smtClean="0">
                <a:sym typeface="Wingdings"/>
              </a:rPr>
              <a:t>MFx</a:t>
            </a:r>
            <a:r>
              <a:rPr lang="de-DE" baseline="0" dirty="0" smtClean="0">
                <a:sym typeface="Wingdings"/>
              </a:rPr>
              <a:t> alleine) Gute </a:t>
            </a:r>
            <a:r>
              <a:rPr lang="de-DE" baseline="0" dirty="0" err="1" smtClean="0">
                <a:sym typeface="Wingdings"/>
              </a:rPr>
              <a:t>resultate</a:t>
            </a:r>
            <a:r>
              <a:rPr lang="de-DE" baseline="0" dirty="0" smtClean="0">
                <a:sym typeface="Wingdings"/>
              </a:rPr>
              <a:t> bei </a:t>
            </a:r>
            <a:r>
              <a:rPr lang="de-DE" b="1" baseline="0" dirty="0" smtClean="0">
                <a:sym typeface="Wingdings"/>
              </a:rPr>
              <a:t>kleinen humeralen Defekten </a:t>
            </a:r>
            <a:r>
              <a:rPr lang="de-DE" b="1" dirty="0" smtClean="0">
                <a:solidFill>
                  <a:srgbClr val="FF0000"/>
                </a:solidFill>
              </a:rPr>
              <a:t>&lt;4cm</a:t>
            </a:r>
            <a:r>
              <a:rPr lang="de-DE" b="1" baseline="30000" dirty="0" smtClean="0">
                <a:solidFill>
                  <a:srgbClr val="FF0000"/>
                </a:solidFill>
              </a:rPr>
              <a:t>2</a:t>
            </a:r>
            <a:endParaRPr lang="de-DE" b="1" baseline="0" dirty="0" smtClean="0">
              <a:sym typeface="Wingdings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>
              <a:sym typeface="Wingdings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>
                <a:sym typeface="Wingdings"/>
              </a:rPr>
              <a:t>FRANK: </a:t>
            </a:r>
            <a:r>
              <a:rPr lang="de-DE" b="0" baseline="0" dirty="0" smtClean="0">
                <a:sym typeface="Wingdings"/>
              </a:rPr>
              <a:t>14 schultern im FU, FU 28 Monate, ASES 44  86, UCAL 32. CS 73, Fr. Flexion 134  172; VAS </a:t>
            </a:r>
            <a:r>
              <a:rPr lang="de-DE" b="0" baseline="0" dirty="0" err="1" smtClean="0">
                <a:sym typeface="Wingdings"/>
              </a:rPr>
              <a:t>improvement</a:t>
            </a:r>
            <a:r>
              <a:rPr lang="de-DE" b="0" baseline="0" dirty="0" smtClean="0">
                <a:sym typeface="Wingdings"/>
              </a:rPr>
              <a:t> 5.6  1.9 und Funktion</a:t>
            </a:r>
            <a:endParaRPr lang="de-DE" b="1" baseline="0" dirty="0" smtClean="0">
              <a:sym typeface="Wingdings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>
              <a:sym typeface="Wingdings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>
              <a:sym typeface="Wingdings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>
              <a:sym typeface="Wingdings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1CB20-CB7E-46EB-8095-070F69E9B84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15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1CB20-CB7E-46EB-8095-070F69E9B84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47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Diagramm </a:t>
            </a:r>
            <a:r>
              <a:rPr lang="de-DE" dirty="0" err="1" smtClean="0"/>
              <a:t>verteilung</a:t>
            </a:r>
            <a:r>
              <a:rPr lang="de-DE" dirty="0" smtClean="0"/>
              <a:t> </a:t>
            </a:r>
            <a:r>
              <a:rPr lang="de-DE" dirty="0" err="1" smtClean="0"/>
              <a:t>lokalosation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CS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1CB20-CB7E-46EB-8095-070F69E9B84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07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62 </a:t>
            </a:r>
            <a:r>
              <a:rPr lang="de-DE" dirty="0" smtClean="0">
                <a:sym typeface="Wingdings"/>
              </a:rPr>
              <a:t> 78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1CB20-CB7E-46EB-8095-070F69E9B84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55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Unter</a:t>
            </a:r>
            <a:r>
              <a:rPr lang="de-DE" baseline="0" dirty="0" smtClean="0"/>
              <a:t> 2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Kellgren</a:t>
            </a:r>
            <a:r>
              <a:rPr lang="de-DE" baseline="0" dirty="0" smtClean="0"/>
              <a:t> erklären mit Bildern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1CB20-CB7E-46EB-8095-070F69E9B84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3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1CB20-CB7E-46EB-8095-070F69E9B84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02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This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included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debridement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of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cartilage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lesion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stable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cartilage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margins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careful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removal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of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calcified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cartilage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layer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, and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micropenetration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of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subchondral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bone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using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commercially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available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instrumentation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endParaRPr lang="de-DE" dirty="0" smtClean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1CB20-CB7E-46EB-8095-070F69E9B84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473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Radiologische Ergebnisse als</a:t>
            </a:r>
            <a:r>
              <a:rPr lang="de-DE" baseline="0" dirty="0" smtClean="0"/>
              <a:t> einziger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1CB20-CB7E-46EB-8095-070F69E9B84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87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 descr="vg_ppt_Elemente_OSS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8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 descr="vg_ppt_Elemente_OSS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88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vg_ppt_Elemente_OSS_150110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88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742950" y="3048000"/>
            <a:ext cx="8420100" cy="11652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808080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vg_ppt_Elemente_OSS_031209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88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5867400" cy="647700"/>
          </a:xfrm>
        </p:spPr>
        <p:txBody>
          <a:bodyPr>
            <a:normAutofit/>
          </a:bodyPr>
          <a:lstStyle>
            <a:lvl1pPr algn="l">
              <a:defRPr sz="2900">
                <a:solidFill>
                  <a:srgbClr val="808080"/>
                </a:solidFill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533400" y="2484437"/>
            <a:ext cx="8747654" cy="3230563"/>
          </a:xfrm>
        </p:spPr>
        <p:txBody>
          <a:bodyPr>
            <a:normAutofit/>
          </a:bodyPr>
          <a:lstStyle>
            <a:lvl1pPr>
              <a:buSzPct val="95000"/>
              <a:buFont typeface="Wingdings" charset="2"/>
              <a:buChar char="§"/>
              <a:defRPr sz="1900">
                <a:solidFill>
                  <a:srgbClr val="808080"/>
                </a:solidFill>
              </a:defRPr>
            </a:lvl1pPr>
            <a:lvl2pPr>
              <a:buSzPct val="95000"/>
              <a:buFont typeface="Wingdings" charset="2"/>
              <a:buChar char="§"/>
              <a:defRPr sz="1900">
                <a:solidFill>
                  <a:srgbClr val="808080"/>
                </a:solidFill>
              </a:defRPr>
            </a:lvl2pPr>
            <a:lvl3pPr>
              <a:buSzPct val="95000"/>
              <a:buFont typeface="Wingdings" charset="2"/>
              <a:buChar char="§"/>
              <a:defRPr sz="1900">
                <a:solidFill>
                  <a:srgbClr val="808080"/>
                </a:solidFill>
              </a:defRPr>
            </a:lvl3pPr>
            <a:lvl4pPr>
              <a:buSzPct val="95000"/>
              <a:buFont typeface="Wingdings" charset="2"/>
              <a:buChar char="§"/>
              <a:defRPr sz="1900">
                <a:solidFill>
                  <a:srgbClr val="808080"/>
                </a:solidFill>
              </a:defRPr>
            </a:lvl4pPr>
            <a:lvl5pPr>
              <a:buSzPct val="95000"/>
              <a:buFont typeface="Wingdings" charset="2"/>
              <a:buChar char="§"/>
              <a:defRPr sz="1900">
                <a:solidFill>
                  <a:srgbClr val="80808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Muster-Fußzeile z.B. Datum, Thema oder Name - nicht verpflichtend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DA56-5F8C-4E76-AFE5-61478B1187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1650" y="2503488"/>
            <a:ext cx="891540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smtClean="0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501650" y="4762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Mastertitelformat bearbeiten</a:t>
            </a:r>
            <a:endParaRPr lang="de-DE" smtClean="0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5300" y="6597650"/>
            <a:ext cx="479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08080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Muster-Fußzeile z.B. Datum, Thema oder Name - nicht verpflichtend</a:t>
            </a: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9850" y="6597650"/>
            <a:ext cx="1735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808080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78E90BCD-3371-4F94-80AD-B2FF93F18A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rgbClr val="808080"/>
          </a:solidFill>
          <a:latin typeface="Arial M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08080"/>
          </a:solidFill>
          <a:latin typeface="Arial MT" pitchFamily="-106" charset="0"/>
          <a:ea typeface="ＭＳ Ｐゴシック" pitchFamily="-105" charset="-128"/>
          <a:cs typeface="ＭＳ Ｐゴシック" pitchFamily="-106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08080"/>
          </a:solidFill>
          <a:latin typeface="Arial MT" pitchFamily="-106" charset="0"/>
          <a:ea typeface="ＭＳ Ｐゴシック" pitchFamily="-105" charset="-128"/>
          <a:cs typeface="ＭＳ Ｐゴシック" pitchFamily="-106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08080"/>
          </a:solidFill>
          <a:latin typeface="Arial MT" pitchFamily="-106" charset="0"/>
          <a:ea typeface="ＭＳ Ｐゴシック" pitchFamily="-105" charset="-128"/>
          <a:cs typeface="ＭＳ Ｐゴシック" pitchFamily="-106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08080"/>
          </a:solidFill>
          <a:latin typeface="Arial MT" pitchFamily="-106" charset="0"/>
          <a:ea typeface="ＭＳ Ｐゴシック" pitchFamily="-105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Arial" pitchFamily="-105" charset="0"/>
          <a:ea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Arial" pitchFamily="-105" charset="0"/>
          <a:ea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Arial" pitchFamily="-105" charset="0"/>
          <a:ea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Arial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900" kern="1200">
          <a:solidFill>
            <a:srgbClr val="808080"/>
          </a:solidFill>
          <a:latin typeface="Arial M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ú"/>
        <a:defRPr sz="1600" kern="1200">
          <a:solidFill>
            <a:srgbClr val="808080"/>
          </a:solidFill>
          <a:latin typeface="Arial M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ú"/>
        <a:defRPr sz="1600" kern="1200">
          <a:solidFill>
            <a:srgbClr val="808080"/>
          </a:solidFill>
          <a:latin typeface="Arial M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ú"/>
        <a:defRPr sz="1600" kern="1200">
          <a:solidFill>
            <a:srgbClr val="808080"/>
          </a:solidFill>
          <a:latin typeface="Arial M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ú"/>
        <a:defRPr sz="1600" kern="1200">
          <a:solidFill>
            <a:srgbClr val="808080"/>
          </a:solidFill>
          <a:latin typeface="Arial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33333"/>
                </a:solidFill>
              </a:rPr>
              <a:t>Patientin R.</a:t>
            </a: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7716" y="1772816"/>
            <a:ext cx="8747654" cy="32305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rgbClr val="333333"/>
                </a:solidFill>
                <a:latin typeface="Arial"/>
                <a:cs typeface="Arial"/>
              </a:rPr>
              <a:t>46a, R, </a:t>
            </a:r>
            <a:r>
              <a:rPr lang="fr-FR" sz="2000" dirty="0" err="1" smtClean="0">
                <a:solidFill>
                  <a:srgbClr val="333333"/>
                </a:solidFill>
                <a:latin typeface="Arial"/>
                <a:cs typeface="Arial"/>
              </a:rPr>
              <a:t>männlich</a:t>
            </a:r>
            <a:endParaRPr lang="fr-FR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fr-FR" sz="2000" dirty="0" err="1" smtClean="0">
                <a:solidFill>
                  <a:srgbClr val="333333"/>
                </a:solidFill>
                <a:latin typeface="Arial"/>
                <a:cs typeface="Arial"/>
              </a:rPr>
              <a:t>Angestellter</a:t>
            </a:r>
            <a:r>
              <a:rPr lang="fr-FR" sz="2000" dirty="0" smtClean="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lang="fr-FR" sz="2000" dirty="0" err="1" smtClean="0">
                <a:solidFill>
                  <a:srgbClr val="333333"/>
                </a:solidFill>
                <a:latin typeface="Arial"/>
                <a:cs typeface="Arial"/>
              </a:rPr>
              <a:t>sportlich</a:t>
            </a:r>
            <a:r>
              <a:rPr lang="fr-FR" sz="20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rgbClr val="333333"/>
                </a:solidFill>
                <a:latin typeface="Arial"/>
                <a:cs typeface="Arial"/>
              </a:rPr>
              <a:t>aktiv</a:t>
            </a:r>
            <a:endParaRPr lang="fr-FR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fr-FR" sz="2000" dirty="0" err="1" smtClean="0">
                <a:solidFill>
                  <a:srgbClr val="333333"/>
                </a:solidFill>
                <a:latin typeface="Arial"/>
                <a:cs typeface="Arial"/>
              </a:rPr>
              <a:t>Geschichte</a:t>
            </a:r>
            <a:r>
              <a:rPr lang="fr-FR" sz="2000" dirty="0" smtClean="0">
                <a:solidFill>
                  <a:srgbClr val="333333"/>
                </a:solidFill>
                <a:latin typeface="Arial"/>
                <a:cs typeface="Arial"/>
              </a:rPr>
              <a:t>:  </a:t>
            </a:r>
            <a:r>
              <a:rPr lang="fr-FR" sz="2000" dirty="0" err="1" smtClean="0">
                <a:solidFill>
                  <a:srgbClr val="333333"/>
                </a:solidFill>
                <a:latin typeface="Arial"/>
                <a:cs typeface="Arial"/>
              </a:rPr>
              <a:t>Z.n</a:t>
            </a:r>
            <a:r>
              <a:rPr lang="fr-FR" sz="2000" dirty="0" smtClean="0">
                <a:solidFill>
                  <a:srgbClr val="333333"/>
                </a:solidFill>
                <a:latin typeface="Arial"/>
                <a:cs typeface="Arial"/>
              </a:rPr>
              <a:t>. </a:t>
            </a:r>
            <a:r>
              <a:rPr lang="fr-FR" sz="2000" dirty="0" err="1" smtClean="0">
                <a:solidFill>
                  <a:srgbClr val="333333"/>
                </a:solidFill>
                <a:latin typeface="Arial"/>
                <a:cs typeface="Arial"/>
              </a:rPr>
              <a:t>subcapitaler</a:t>
            </a:r>
            <a:r>
              <a:rPr lang="fr-FR" sz="20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rgbClr val="333333"/>
                </a:solidFill>
                <a:latin typeface="Arial"/>
                <a:cs typeface="Arial"/>
              </a:rPr>
              <a:t>Humerusfraktur</a:t>
            </a:r>
            <a:r>
              <a:rPr lang="fr-FR" sz="2000" dirty="0" smtClean="0">
                <a:solidFill>
                  <a:srgbClr val="333333"/>
                </a:solidFill>
                <a:latin typeface="Arial"/>
                <a:cs typeface="Arial"/>
              </a:rPr>
              <a:t> li 2010 </a:t>
            </a:r>
            <a:r>
              <a:rPr lang="fr-FR" sz="2000" dirty="0" smtClean="0">
                <a:solidFill>
                  <a:srgbClr val="333333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fr-FR" sz="2000" dirty="0" err="1" smtClean="0">
                <a:solidFill>
                  <a:srgbClr val="333333"/>
                </a:solidFill>
                <a:latin typeface="Arial"/>
                <a:cs typeface="Arial"/>
                <a:sym typeface="Wingdings"/>
              </a:rPr>
              <a:t>kons</a:t>
            </a:r>
            <a:r>
              <a:rPr lang="fr-FR" sz="2000" dirty="0" smtClean="0">
                <a:solidFill>
                  <a:srgbClr val="333333"/>
                </a:solidFill>
                <a:latin typeface="Arial"/>
                <a:cs typeface="Arial"/>
                <a:sym typeface="Wingdings"/>
              </a:rPr>
              <a:t>. Th  MRT SSP </a:t>
            </a:r>
            <a:r>
              <a:rPr lang="fr-FR" sz="2000" dirty="0" err="1" smtClean="0">
                <a:solidFill>
                  <a:srgbClr val="333333"/>
                </a:solidFill>
                <a:latin typeface="Arial"/>
                <a:cs typeface="Arial"/>
                <a:sym typeface="Wingdings"/>
              </a:rPr>
              <a:t>Ruptur</a:t>
            </a:r>
            <a:r>
              <a:rPr lang="fr-FR" sz="2000" dirty="0" smtClean="0">
                <a:solidFill>
                  <a:srgbClr val="333333"/>
                </a:solidFill>
                <a:latin typeface="Arial"/>
                <a:cs typeface="Arial"/>
                <a:sym typeface="Wingdings"/>
              </a:rPr>
              <a:t>, Impingement  2013 S-ASK li </a:t>
            </a:r>
            <a:r>
              <a:rPr lang="fr-FR" sz="2000" dirty="0" err="1" smtClean="0">
                <a:solidFill>
                  <a:srgbClr val="333333"/>
                </a:solidFill>
                <a:latin typeface="Arial"/>
                <a:cs typeface="Arial"/>
                <a:sym typeface="Wingdings"/>
              </a:rPr>
              <a:t>inkl</a:t>
            </a:r>
            <a:r>
              <a:rPr lang="fr-FR" sz="2000" dirty="0" smtClean="0">
                <a:solidFill>
                  <a:srgbClr val="333333"/>
                </a:solidFill>
                <a:latin typeface="Arial"/>
                <a:cs typeface="Arial"/>
                <a:sym typeface="Wingdings"/>
              </a:rPr>
              <a:t>. </a:t>
            </a:r>
            <a:r>
              <a:rPr lang="fr-FR" sz="2000" dirty="0" err="1" smtClean="0">
                <a:solidFill>
                  <a:srgbClr val="333333"/>
                </a:solidFill>
                <a:latin typeface="Arial"/>
                <a:cs typeface="Arial"/>
                <a:sym typeface="Wingdings"/>
              </a:rPr>
              <a:t>Mfx</a:t>
            </a:r>
            <a:endParaRPr lang="fr-FR" sz="2000" dirty="0">
              <a:solidFill>
                <a:srgbClr val="333333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endParaRPr lang="fr-FR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7DA56-5F8C-4E76-AFE5-61478B11873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686573"/>
              </p:ext>
            </p:extLst>
          </p:nvPr>
        </p:nvGraphicFramePr>
        <p:xfrm>
          <a:off x="1352600" y="3649646"/>
          <a:ext cx="7200972" cy="1378020"/>
        </p:xfrm>
        <a:graphic>
          <a:graphicData uri="http://schemas.openxmlformats.org/drawingml/2006/table">
            <a:tbl>
              <a:tblPr/>
              <a:tblGrid>
                <a:gridCol w="687733"/>
                <a:gridCol w="714703"/>
                <a:gridCol w="836068"/>
                <a:gridCol w="997888"/>
                <a:gridCol w="809098"/>
                <a:gridCol w="863038"/>
                <a:gridCol w="1132737"/>
                <a:gridCol w="1159707"/>
              </a:tblGrid>
              <a:tr h="68901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CS prä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CS post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DASH post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OS post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SSV post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Kellgren prä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Kellgren post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89010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80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333333"/>
                </a:solidFill>
              </a:rPr>
              <a:t>Rö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Prä</a:t>
            </a:r>
            <a:r>
              <a:rPr lang="de-DE" dirty="0" smtClean="0">
                <a:solidFill>
                  <a:srgbClr val="333333"/>
                </a:solidFill>
              </a:rPr>
              <a:t> OP</a:t>
            </a: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7DA56-5F8C-4E76-AFE5-61478B11873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3" name="Bild 2" descr="Bildschirmfoto 2015-10-26 um 20.34.1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8" y="1484784"/>
            <a:ext cx="3584848" cy="3528304"/>
          </a:xfrm>
          <a:prstGeom prst="rect">
            <a:avLst/>
          </a:prstGeom>
        </p:spPr>
      </p:pic>
      <p:pic>
        <p:nvPicPr>
          <p:cNvPr id="7" name="Bild 6" descr="Bildschirmfoto 2015-10-26 um 20.34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012" y="404664"/>
            <a:ext cx="3002303" cy="4056091"/>
          </a:xfrm>
          <a:prstGeom prst="rect">
            <a:avLst/>
          </a:prstGeom>
        </p:spPr>
      </p:pic>
      <p:pic>
        <p:nvPicPr>
          <p:cNvPr id="8" name="Bild 7" descr="Bildschirmfoto 2015-10-26 um 20.35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840" y="3789040"/>
            <a:ext cx="4611825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>
                <a:solidFill>
                  <a:srgbClr val="333333"/>
                </a:solidFill>
                <a:latin typeface="Arial"/>
                <a:cs typeface="Arial"/>
              </a:rPr>
              <a:t>Intra</a:t>
            </a:r>
            <a:r>
              <a:rPr lang="de-DE" sz="2800" dirty="0" smtClean="0">
                <a:solidFill>
                  <a:srgbClr val="333333"/>
                </a:solidFill>
                <a:latin typeface="Arial"/>
                <a:cs typeface="Arial"/>
              </a:rPr>
              <a:t> OP</a:t>
            </a:r>
            <a:endParaRPr lang="de-DE" sz="28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Muster-Fußzeile z.B. Datum, Thema oder Name - nicht verpflichtend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7DA56-5F8C-4E76-AFE5-61478B11873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7" name="Gruppierung 6"/>
          <p:cNvGrpSpPr/>
          <p:nvPr/>
        </p:nvGrpSpPr>
        <p:grpSpPr>
          <a:xfrm>
            <a:off x="4304928" y="2694136"/>
            <a:ext cx="4699381" cy="3505448"/>
            <a:chOff x="4520952" y="2684388"/>
            <a:chExt cx="4699381" cy="3505448"/>
          </a:xfrm>
        </p:grpSpPr>
        <p:pic>
          <p:nvPicPr>
            <p:cNvPr id="8" name="Bild 7" descr="_ _-_._._-ES-2013.04.12-09_39_53-1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0952" y="2684388"/>
              <a:ext cx="4676213" cy="3505448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6" name="Textfeld 5"/>
            <p:cNvSpPr txBox="1"/>
            <p:nvPr/>
          </p:nvSpPr>
          <p:spPr>
            <a:xfrm>
              <a:off x="4523904" y="2684388"/>
              <a:ext cx="1509216" cy="648072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474132" y="2684388"/>
              <a:ext cx="723033" cy="585812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497300" y="5604024"/>
              <a:ext cx="723033" cy="585812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520952" y="5604024"/>
              <a:ext cx="723033" cy="585812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16" name="Gruppierung 15"/>
          <p:cNvGrpSpPr/>
          <p:nvPr/>
        </p:nvGrpSpPr>
        <p:grpSpPr>
          <a:xfrm>
            <a:off x="485551" y="1333500"/>
            <a:ext cx="4149919" cy="3113360"/>
            <a:chOff x="485551" y="1333500"/>
            <a:chExt cx="4149919" cy="3113360"/>
          </a:xfrm>
        </p:grpSpPr>
        <p:pic>
          <p:nvPicPr>
            <p:cNvPr id="3" name="Bild 2" descr="_ _-_._._-ES-2013.04.12-09_39_53-5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299" y="1333500"/>
              <a:ext cx="4140171" cy="3103612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9" name="Textfeld 8"/>
            <p:cNvSpPr txBox="1"/>
            <p:nvPr/>
          </p:nvSpPr>
          <p:spPr>
            <a:xfrm>
              <a:off x="485551" y="3861048"/>
              <a:ext cx="723033" cy="585812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798386" y="1354554"/>
              <a:ext cx="837084" cy="701670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95300" y="1333500"/>
              <a:ext cx="1289348" cy="511324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912437" y="3861048"/>
              <a:ext cx="723033" cy="585812"/>
            </a:xfrm>
            <a:prstGeom prst="rect">
              <a:avLst/>
            </a:prstGeom>
            <a:solidFill>
              <a:srgbClr val="333333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53159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333333"/>
                </a:solidFill>
              </a:rPr>
              <a:t>Rö</a:t>
            </a:r>
            <a:r>
              <a:rPr lang="de-DE" dirty="0" smtClean="0">
                <a:solidFill>
                  <a:srgbClr val="333333"/>
                </a:solidFill>
              </a:rPr>
              <a:t> Post OP</a:t>
            </a: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Muster-Fußzeile z.B. Datum, Thema oder Name - nicht verpflichtend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7DA56-5F8C-4E76-AFE5-61478B11873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7" name="Bild 6" descr="Raffer po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1320305"/>
            <a:ext cx="4230801" cy="2612752"/>
          </a:xfrm>
          <a:prstGeom prst="rect">
            <a:avLst/>
          </a:prstGeom>
        </p:spPr>
      </p:pic>
      <p:pic>
        <p:nvPicPr>
          <p:cNvPr id="8" name="Bild 7" descr="RAffer post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029" y="1988840"/>
            <a:ext cx="3105821" cy="43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333333"/>
                </a:solidFill>
                <a:latin typeface="Arial"/>
                <a:cs typeface="Arial"/>
              </a:rPr>
              <a:t>Conclusio	</a:t>
            </a:r>
            <a:endParaRPr lang="de-DE" sz="28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296" y="1772816"/>
            <a:ext cx="8929688" cy="396044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333333"/>
                </a:solidFill>
                <a:latin typeface="Arial"/>
                <a:cs typeface="Arial"/>
              </a:rPr>
              <a:t>Verbesserung in: Schmerz, Beweglichkeit</a:t>
            </a:r>
          </a:p>
          <a:p>
            <a:r>
              <a:rPr lang="de-DE" sz="2400" dirty="0" smtClean="0">
                <a:solidFill>
                  <a:srgbClr val="333333"/>
                </a:solidFill>
                <a:latin typeface="Arial"/>
                <a:cs typeface="Arial"/>
              </a:rPr>
              <a:t>Arthrose: Geringe Progression</a:t>
            </a:r>
          </a:p>
          <a:p>
            <a:pPr marL="0" indent="0">
              <a:buNone/>
            </a:pPr>
            <a:endParaRPr lang="de-DE" sz="24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r>
              <a:rPr lang="de-DE" sz="2400" dirty="0" smtClean="0">
                <a:solidFill>
                  <a:srgbClr val="333333"/>
                </a:solidFill>
                <a:latin typeface="Arial"/>
                <a:cs typeface="Arial"/>
              </a:rPr>
              <a:t>Bias: Vergleichskohorte, FU Zeiten, Scores tlw. nur post OP,</a:t>
            </a:r>
            <a:r>
              <a:rPr lang="de-DE" sz="24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sz="2400" dirty="0" smtClean="0">
                <a:solidFill>
                  <a:srgbClr val="333333"/>
                </a:solidFill>
                <a:latin typeface="Arial"/>
                <a:cs typeface="Arial"/>
              </a:rPr>
              <a:t>Microfracturing nicht als singulärer Einzeleingriff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7DA56-5F8C-4E76-AFE5-61478B11873E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46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32520" y="278092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accent2"/>
                </a:solidFill>
              </a:rPr>
              <a:t>VIELEN DANK!</a:t>
            </a:r>
            <a:endParaRPr lang="de-DE" sz="4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 txBox="1">
            <a:spLocks noChangeArrowheads="1"/>
          </p:cNvSpPr>
          <p:nvPr/>
        </p:nvSpPr>
        <p:spPr bwMode="auto">
          <a:xfrm>
            <a:off x="742950" y="2204864"/>
            <a:ext cx="84201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000" b="1" dirty="0" smtClean="0">
                <a:solidFill>
                  <a:srgbClr val="333333"/>
                </a:solidFill>
              </a:rPr>
              <a:t>Microfracturing bei fokalen Knorpeldefekten der Schulter</a:t>
            </a:r>
            <a:endParaRPr lang="de-DE" sz="4000" b="1" dirty="0">
              <a:solidFill>
                <a:srgbClr val="333333"/>
              </a:solidFill>
            </a:endParaRPr>
          </a:p>
        </p:txBody>
      </p:sp>
      <p:sp>
        <p:nvSpPr>
          <p:cNvPr id="10242" name="Rectangle 3"/>
          <p:cNvSpPr txBox="1">
            <a:spLocks noChangeArrowheads="1"/>
          </p:cNvSpPr>
          <p:nvPr/>
        </p:nvSpPr>
        <p:spPr bwMode="auto">
          <a:xfrm>
            <a:off x="457200" y="4365104"/>
            <a:ext cx="89154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de-DE" sz="2400" b="1" u="sng" smtClean="0">
                <a:solidFill>
                  <a:srgbClr val="333333"/>
                </a:solidFill>
              </a:rPr>
              <a:t>Bauer </a:t>
            </a:r>
            <a:r>
              <a:rPr lang="de-DE" sz="2400" b="1" u="sng" smtClean="0">
                <a:solidFill>
                  <a:srgbClr val="333333"/>
                </a:solidFill>
              </a:rPr>
              <a:t>L</a:t>
            </a:r>
            <a:r>
              <a:rPr lang="de-DE" sz="2400">
                <a:solidFill>
                  <a:srgbClr val="333333"/>
                </a:solidFill>
              </a:rPr>
              <a:t>, Pokorny-Olsen </a:t>
            </a:r>
            <a:r>
              <a:rPr lang="de-DE" sz="2400">
                <a:solidFill>
                  <a:srgbClr val="333333"/>
                </a:solidFill>
              </a:rPr>
              <a:t>A</a:t>
            </a:r>
            <a:r>
              <a:rPr lang="de-DE" sz="2400" smtClean="0">
                <a:solidFill>
                  <a:srgbClr val="333333"/>
                </a:solidFill>
              </a:rPr>
              <a:t>, </a:t>
            </a:r>
            <a:r>
              <a:rPr lang="de-DE" sz="2400" dirty="0" smtClean="0">
                <a:solidFill>
                  <a:srgbClr val="333333"/>
                </a:solidFill>
              </a:rPr>
              <a:t>Lanz </a:t>
            </a:r>
            <a:r>
              <a:rPr lang="de-DE" sz="2400" dirty="0">
                <a:solidFill>
                  <a:srgbClr val="333333"/>
                </a:solidFill>
              </a:rPr>
              <a:t>U, </a:t>
            </a:r>
            <a:r>
              <a:rPr lang="de-DE" sz="2400" dirty="0" smtClean="0">
                <a:solidFill>
                  <a:srgbClr val="333333"/>
                </a:solidFill>
              </a:rPr>
              <a:t>Meraner D, </a:t>
            </a:r>
            <a:r>
              <a:rPr lang="de-DE" sz="2400" dirty="0" err="1" smtClean="0">
                <a:solidFill>
                  <a:srgbClr val="333333"/>
                </a:solidFill>
              </a:rPr>
              <a:t>Anderle</a:t>
            </a:r>
            <a:r>
              <a:rPr lang="de-DE" sz="2400" dirty="0" smtClean="0">
                <a:solidFill>
                  <a:srgbClr val="333333"/>
                </a:solidFill>
              </a:rPr>
              <a:t> G, </a:t>
            </a:r>
            <a:r>
              <a:rPr lang="de-DE" sz="2400" dirty="0" err="1" smtClean="0">
                <a:solidFill>
                  <a:srgbClr val="333333"/>
                </a:solidFill>
              </a:rPr>
              <a:t>Wurnig</a:t>
            </a:r>
            <a:r>
              <a:rPr lang="de-DE" sz="2400" dirty="0" smtClean="0">
                <a:solidFill>
                  <a:srgbClr val="333333"/>
                </a:solidFill>
              </a:rPr>
              <a:t> C</a:t>
            </a:r>
            <a:endParaRPr lang="de-DE" sz="24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solidFill>
                  <a:srgbClr val="333333"/>
                </a:solidFill>
                <a:latin typeface="Arial"/>
                <a:cs typeface="Arial"/>
              </a:rPr>
              <a:t>Hypothese/Fragestellung</a:t>
            </a:r>
            <a:endParaRPr lang="de-DE" sz="28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333333"/>
                </a:solidFill>
              </a:rPr>
              <a:t>Kann Microfracturing das Fortschreiten der glenohumeralen Arthrose verhindern?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7DA56-5F8C-4E76-AFE5-61478B11873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76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8"/>
          <p:cNvSpPr txBox="1">
            <a:spLocks noGrp="1" noChangeArrowheads="1"/>
          </p:cNvSpPr>
          <p:nvPr/>
        </p:nvSpPr>
        <p:spPr bwMode="auto">
          <a:xfrm>
            <a:off x="495300" y="6597650"/>
            <a:ext cx="479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900" dirty="0">
              <a:solidFill>
                <a:srgbClr val="808080"/>
              </a:solidFill>
              <a:latin typeface="Arial MT"/>
            </a:endParaRPr>
          </a:p>
        </p:txBody>
      </p:sp>
      <p:sp>
        <p:nvSpPr>
          <p:cNvPr id="12290" name="Rectangle 9"/>
          <p:cNvSpPr txBox="1">
            <a:spLocks noGrp="1" noChangeArrowheads="1"/>
          </p:cNvSpPr>
          <p:nvPr/>
        </p:nvSpPr>
        <p:spPr bwMode="auto">
          <a:xfrm>
            <a:off x="7689850" y="6597650"/>
            <a:ext cx="1735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ACC065A-8D6C-4EC4-9875-C6B7CDF5B229}" type="slidenum">
              <a:rPr lang="de-DE" sz="900">
                <a:solidFill>
                  <a:srgbClr val="808080"/>
                </a:solidFill>
                <a:latin typeface="Arial MT"/>
              </a:rPr>
              <a:pPr algn="r" eaLnBrk="0" hangingPunct="0"/>
              <a:t>4</a:t>
            </a:fld>
            <a:endParaRPr lang="de-DE" sz="900">
              <a:solidFill>
                <a:srgbClr val="808080"/>
              </a:solidFill>
              <a:latin typeface="Arial MT"/>
            </a:endParaRP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627336" y="2879051"/>
            <a:ext cx="8747125" cy="200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 smtClean="0">
                <a:solidFill>
                  <a:srgbClr val="333333"/>
                </a:solidFill>
              </a:rPr>
              <a:t>Retrospektiv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 smtClean="0">
                <a:solidFill>
                  <a:srgbClr val="333333"/>
                </a:solidFill>
              </a:rPr>
              <a:t>47 Schultern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 smtClean="0">
                <a:solidFill>
                  <a:srgbClr val="333333"/>
                </a:solidFill>
              </a:rPr>
              <a:t>11 inkl. Hyaluronsäure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 smtClean="0">
                <a:solidFill>
                  <a:srgbClr val="333333"/>
                </a:solidFill>
              </a:rPr>
              <a:t>FU 3/6/12/24 Monate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 smtClean="0">
                <a:solidFill>
                  <a:srgbClr val="333333"/>
                </a:solidFill>
              </a:rPr>
              <a:t>CS 44 </a:t>
            </a:r>
            <a:r>
              <a:rPr lang="de-DE" sz="2400" dirty="0" smtClean="0">
                <a:solidFill>
                  <a:srgbClr val="333333"/>
                </a:solidFill>
                <a:sym typeface="Wingdings"/>
              </a:rPr>
              <a:t> 79, SST 4.9 9.4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 smtClean="0">
                <a:solidFill>
                  <a:srgbClr val="333333"/>
                </a:solidFill>
                <a:sym typeface="Wingdings"/>
              </a:rPr>
              <a:t>44 klinisch verbessert, 3 schlechtesten  Progression Arthrose, großer Knorpeldefekt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 smtClean="0">
                <a:solidFill>
                  <a:srgbClr val="333333"/>
                </a:solidFill>
                <a:sym typeface="Wingdings"/>
              </a:rPr>
              <a:t> </a:t>
            </a:r>
            <a:r>
              <a:rPr lang="de-DE" sz="2400" dirty="0" err="1" smtClean="0">
                <a:solidFill>
                  <a:srgbClr val="333333"/>
                </a:solidFill>
                <a:sym typeface="Wingdings"/>
              </a:rPr>
              <a:t>Mfx</a:t>
            </a:r>
            <a:r>
              <a:rPr lang="de-DE" sz="2400" dirty="0" smtClean="0">
                <a:solidFill>
                  <a:srgbClr val="333333"/>
                </a:solidFill>
                <a:sym typeface="Wingdings"/>
              </a:rPr>
              <a:t> gut bei kleinen (</a:t>
            </a:r>
            <a:r>
              <a:rPr lang="de-DE" sz="2400" smtClean="0">
                <a:solidFill>
                  <a:srgbClr val="333333"/>
                </a:solidFill>
                <a:sym typeface="Wingdings"/>
              </a:rPr>
              <a:t>&lt;2cm</a:t>
            </a:r>
            <a:r>
              <a:rPr lang="de-DE" sz="2400" baseline="30000" smtClean="0">
                <a:solidFill>
                  <a:srgbClr val="333333"/>
                </a:solidFill>
                <a:sym typeface="Wingdings"/>
              </a:rPr>
              <a:t>2</a:t>
            </a:r>
            <a:r>
              <a:rPr lang="de-DE" sz="2400" dirty="0" smtClean="0">
                <a:solidFill>
                  <a:srgbClr val="333333"/>
                </a:solidFill>
                <a:sym typeface="Wingdings"/>
              </a:rPr>
              <a:t>), zentralen Defekten  </a:t>
            </a:r>
            <a:endParaRPr lang="de-DE" sz="2400" dirty="0" smtClean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endParaRPr lang="de-DE" sz="2400" dirty="0" smtClean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endParaRPr lang="de-DE" sz="2400" dirty="0" smtClean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endParaRPr lang="de-DE" sz="2400" dirty="0">
              <a:solidFill>
                <a:srgbClr val="333333"/>
              </a:solidFill>
            </a:endParaRPr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800" b="1" dirty="0" smtClean="0">
                <a:solidFill>
                  <a:srgbClr val="333333"/>
                </a:solidFill>
              </a:rPr>
              <a:t>Datenlage</a:t>
            </a:r>
            <a:endParaRPr lang="de-DE" sz="2800" b="1" dirty="0">
              <a:solidFill>
                <a:srgbClr val="333333"/>
              </a:solidFill>
            </a:endParaRPr>
          </a:p>
        </p:txBody>
      </p:sp>
      <p:pic>
        <p:nvPicPr>
          <p:cNvPr id="2" name="Bild 1" descr="Bildschirmfoto 2015-10-29 um 12.0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20" y="1333500"/>
            <a:ext cx="8058100" cy="154555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8"/>
          <p:cNvSpPr txBox="1">
            <a:spLocks noGrp="1" noChangeArrowheads="1"/>
          </p:cNvSpPr>
          <p:nvPr/>
        </p:nvSpPr>
        <p:spPr bwMode="auto">
          <a:xfrm>
            <a:off x="495300" y="6597650"/>
            <a:ext cx="479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900" dirty="0">
              <a:solidFill>
                <a:srgbClr val="808080"/>
              </a:solidFill>
              <a:latin typeface="Arial MT"/>
            </a:endParaRPr>
          </a:p>
        </p:txBody>
      </p:sp>
      <p:sp>
        <p:nvSpPr>
          <p:cNvPr id="12290" name="Rectangle 9"/>
          <p:cNvSpPr txBox="1">
            <a:spLocks noGrp="1" noChangeArrowheads="1"/>
          </p:cNvSpPr>
          <p:nvPr/>
        </p:nvSpPr>
        <p:spPr bwMode="auto">
          <a:xfrm>
            <a:off x="7689850" y="6597650"/>
            <a:ext cx="1735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ACC065A-8D6C-4EC4-9875-C6B7CDF5B229}" type="slidenum">
              <a:rPr lang="de-DE" sz="900">
                <a:solidFill>
                  <a:srgbClr val="808080"/>
                </a:solidFill>
                <a:latin typeface="Arial MT"/>
              </a:rPr>
              <a:pPr algn="r" eaLnBrk="0" hangingPunct="0"/>
              <a:t>5</a:t>
            </a:fld>
            <a:endParaRPr lang="de-DE" sz="900">
              <a:solidFill>
                <a:srgbClr val="808080"/>
              </a:solidFill>
              <a:latin typeface="Arial MT"/>
            </a:endParaRPr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800" b="1" dirty="0" smtClean="0">
                <a:solidFill>
                  <a:srgbClr val="333333"/>
                </a:solidFill>
              </a:rPr>
              <a:t>Datenlage</a:t>
            </a:r>
            <a:endParaRPr lang="de-DE" sz="2800" b="1" dirty="0">
              <a:solidFill>
                <a:srgbClr val="333333"/>
              </a:solidFill>
            </a:endParaRPr>
          </a:p>
        </p:txBody>
      </p:sp>
      <p:pic>
        <p:nvPicPr>
          <p:cNvPr id="4" name="Bild 3" descr="Bildschirmfoto 2015-10-29 um 12.0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16" y="1333500"/>
            <a:ext cx="6502400" cy="28829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Bild 4" descr="Bildschirmfoto 2015-10-29 um 12.11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72" y="5589240"/>
            <a:ext cx="6273800" cy="8255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Bild 5" descr="Bildschirmfoto 2015-10-29 um 12.13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72" y="4411216"/>
            <a:ext cx="9461500" cy="8382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" name="Textfeld 1"/>
          <p:cNvSpPr txBox="1"/>
          <p:nvPr/>
        </p:nvSpPr>
        <p:spPr>
          <a:xfrm>
            <a:off x="4953000" y="1916832"/>
            <a:ext cx="15941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de-DE" b="1" dirty="0" smtClean="0">
                <a:solidFill>
                  <a:srgbClr val="FF0000"/>
                </a:solidFill>
              </a:rPr>
              <a:t>&lt;4cm</a:t>
            </a:r>
            <a:r>
              <a:rPr lang="de-DE" b="1" baseline="30000" dirty="0" smtClean="0">
                <a:solidFill>
                  <a:srgbClr val="FF0000"/>
                </a:solidFill>
              </a:rPr>
              <a:t>2</a:t>
            </a:r>
            <a:r>
              <a:rPr lang="de-DE" b="1" dirty="0" smtClean="0">
                <a:solidFill>
                  <a:srgbClr val="FF0000"/>
                </a:solidFill>
              </a:rPr>
              <a:t>, Flexion </a:t>
            </a:r>
            <a:endParaRPr lang="de-DE" b="1" baseline="300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65516" y="5805264"/>
            <a:ext cx="1763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de-DE" b="1" dirty="0" smtClean="0">
                <a:solidFill>
                  <a:srgbClr val="FF0000"/>
                </a:solidFill>
              </a:rPr>
              <a:t>VAS, Flexion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953001" y="4957028"/>
            <a:ext cx="41895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sym typeface="Wingdings"/>
              </a:rPr>
              <a:t> Gut: </a:t>
            </a:r>
            <a:r>
              <a:rPr lang="de-DE" b="1" dirty="0" smtClean="0">
                <a:solidFill>
                  <a:srgbClr val="FF0000"/>
                </a:solidFill>
              </a:rPr>
              <a:t>Kleine </a:t>
            </a:r>
            <a:r>
              <a:rPr lang="de-DE" b="1" dirty="0" err="1" smtClean="0">
                <a:solidFill>
                  <a:srgbClr val="FF0000"/>
                </a:solidFill>
              </a:rPr>
              <a:t>humerale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Defekte </a:t>
            </a:r>
            <a:r>
              <a:rPr lang="de-DE" b="1" dirty="0" smtClean="0">
                <a:solidFill>
                  <a:srgbClr val="FF0000"/>
                </a:solidFill>
              </a:rPr>
              <a:t>&lt;4cm</a:t>
            </a:r>
            <a:r>
              <a:rPr lang="de-DE" b="1" baseline="30000" dirty="0" smtClean="0">
                <a:solidFill>
                  <a:srgbClr val="FF0000"/>
                </a:solidFill>
              </a:rPr>
              <a:t>2</a:t>
            </a: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de-DE" b="1" dirty="0" smtClean="0">
                <a:solidFill>
                  <a:srgbClr val="FF0000"/>
                </a:solidFill>
              </a:rPr>
              <a:t>Schlecht: bipolar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9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8"/>
          <p:cNvSpPr txBox="1">
            <a:spLocks noGrp="1" noChangeArrowheads="1"/>
          </p:cNvSpPr>
          <p:nvPr/>
        </p:nvSpPr>
        <p:spPr bwMode="auto">
          <a:xfrm>
            <a:off x="495300" y="6597650"/>
            <a:ext cx="479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900" dirty="0">
              <a:solidFill>
                <a:srgbClr val="808080"/>
              </a:solidFill>
              <a:latin typeface="Arial MT"/>
            </a:endParaRPr>
          </a:p>
        </p:txBody>
      </p:sp>
      <p:sp>
        <p:nvSpPr>
          <p:cNvPr id="13314" name="Rectangle 9"/>
          <p:cNvSpPr txBox="1">
            <a:spLocks noGrp="1" noChangeArrowheads="1"/>
          </p:cNvSpPr>
          <p:nvPr/>
        </p:nvSpPr>
        <p:spPr bwMode="auto">
          <a:xfrm>
            <a:off x="7689850" y="6597650"/>
            <a:ext cx="1735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B622320-3B53-40B6-A4D3-20FD3864D305}" type="slidenum">
              <a:rPr lang="de-DE" sz="900">
                <a:solidFill>
                  <a:srgbClr val="808080"/>
                </a:solidFill>
                <a:latin typeface="Arial MT"/>
              </a:rPr>
              <a:pPr algn="r" eaLnBrk="0" hangingPunct="0"/>
              <a:t>6</a:t>
            </a:fld>
            <a:endParaRPr lang="de-DE" sz="900">
              <a:solidFill>
                <a:srgbClr val="808080"/>
              </a:solidFill>
              <a:latin typeface="Arial MT"/>
            </a:endParaRP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533400" y="1628800"/>
            <a:ext cx="874712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 smtClean="0">
                <a:solidFill>
                  <a:srgbClr val="333333"/>
                </a:solidFill>
              </a:rPr>
              <a:t>18 PatientInnen 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 smtClean="0">
                <a:solidFill>
                  <a:srgbClr val="333333"/>
                </a:solidFill>
              </a:rPr>
              <a:t>4 exkludiert (</a:t>
            </a:r>
            <a:r>
              <a:rPr lang="de-DE" sz="2400" dirty="0" err="1" smtClean="0">
                <a:solidFill>
                  <a:srgbClr val="333333"/>
                </a:solidFill>
              </a:rPr>
              <a:t>Latarjet</a:t>
            </a:r>
            <a:r>
              <a:rPr lang="de-DE" sz="2400" dirty="0" smtClean="0">
                <a:solidFill>
                  <a:srgbClr val="333333"/>
                </a:solidFill>
              </a:rPr>
              <a:t>/Prothese), 3 Lost </a:t>
            </a:r>
            <a:r>
              <a:rPr lang="de-DE" sz="2400" dirty="0" err="1" smtClean="0">
                <a:solidFill>
                  <a:srgbClr val="333333"/>
                </a:solidFill>
              </a:rPr>
              <a:t>to</a:t>
            </a:r>
            <a:r>
              <a:rPr lang="de-DE" sz="2400" dirty="0" smtClean="0">
                <a:solidFill>
                  <a:srgbClr val="333333"/>
                </a:solidFill>
              </a:rPr>
              <a:t> FU</a:t>
            </a:r>
            <a:endParaRPr lang="de-DE" sz="24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 smtClean="0">
                <a:solidFill>
                  <a:srgbClr val="333333"/>
                </a:solidFill>
              </a:rPr>
              <a:t>Retrospektiv, </a:t>
            </a:r>
            <a:r>
              <a:rPr lang="de-DE" sz="2400" dirty="0">
                <a:solidFill>
                  <a:srgbClr val="333333"/>
                </a:solidFill>
              </a:rPr>
              <a:t>5</a:t>
            </a:r>
            <a:r>
              <a:rPr lang="de-DE" sz="2400" dirty="0" smtClean="0">
                <a:solidFill>
                  <a:srgbClr val="333333"/>
                </a:solidFill>
              </a:rPr>
              <a:t>0a (34a-69a), </a:t>
            </a:r>
            <a:r>
              <a:rPr lang="de-DE" sz="2400" dirty="0">
                <a:solidFill>
                  <a:srgbClr val="333333"/>
                </a:solidFill>
              </a:rPr>
              <a:t>5</a:t>
            </a:r>
            <a:r>
              <a:rPr lang="de-DE" sz="2400" dirty="0" smtClean="0">
                <a:solidFill>
                  <a:srgbClr val="333333"/>
                </a:solidFill>
              </a:rPr>
              <a:t> Frauen, 6 Männer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>
                <a:solidFill>
                  <a:srgbClr val="333333"/>
                </a:solidFill>
              </a:rPr>
              <a:t>FU: </a:t>
            </a:r>
            <a:r>
              <a:rPr lang="de-DE" sz="2400" dirty="0" err="1">
                <a:solidFill>
                  <a:srgbClr val="333333"/>
                </a:solidFill>
              </a:rPr>
              <a:t>Ø</a:t>
            </a:r>
            <a:r>
              <a:rPr lang="de-DE" sz="2400" dirty="0">
                <a:solidFill>
                  <a:srgbClr val="333333"/>
                </a:solidFill>
              </a:rPr>
              <a:t> 48 Mo (13-130 Mo)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 smtClean="0">
                <a:solidFill>
                  <a:srgbClr val="333333"/>
                </a:solidFill>
              </a:rPr>
              <a:t>Hauptparameter: CS</a:t>
            </a:r>
            <a:r>
              <a:rPr lang="de-DE" sz="2400" dirty="0">
                <a:solidFill>
                  <a:srgbClr val="333333"/>
                </a:solidFill>
              </a:rPr>
              <a:t>, </a:t>
            </a:r>
            <a:r>
              <a:rPr lang="de-DE" sz="2400" dirty="0" err="1">
                <a:solidFill>
                  <a:srgbClr val="333333"/>
                </a:solidFill>
              </a:rPr>
              <a:t>Kellgren</a:t>
            </a:r>
            <a:r>
              <a:rPr lang="de-DE" sz="2400" dirty="0">
                <a:solidFill>
                  <a:srgbClr val="333333"/>
                </a:solidFill>
              </a:rPr>
              <a:t> </a:t>
            </a:r>
            <a:r>
              <a:rPr lang="de-DE" sz="2400" dirty="0" smtClean="0">
                <a:solidFill>
                  <a:srgbClr val="333333"/>
                </a:solidFill>
              </a:rPr>
              <a:t>Lawrence Score 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 smtClean="0">
                <a:solidFill>
                  <a:srgbClr val="333333"/>
                </a:solidFill>
              </a:rPr>
              <a:t>Nebenparameter: Oxford, SSV, DASH Score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 smtClean="0">
                <a:solidFill>
                  <a:srgbClr val="333333"/>
                </a:solidFill>
              </a:rPr>
              <a:t>Einschluss</a:t>
            </a:r>
            <a:r>
              <a:rPr lang="de-DE" sz="2400" dirty="0">
                <a:solidFill>
                  <a:srgbClr val="333333"/>
                </a:solidFill>
              </a:rPr>
              <a:t>: fokaler Knorpelschaden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r>
              <a:rPr lang="de-DE" sz="2400" dirty="0">
                <a:solidFill>
                  <a:srgbClr val="333333"/>
                </a:solidFill>
              </a:rPr>
              <a:t>Ausschluss: Folge-</a:t>
            </a:r>
            <a:r>
              <a:rPr lang="de-DE" sz="2400" dirty="0" smtClean="0">
                <a:solidFill>
                  <a:srgbClr val="333333"/>
                </a:solidFill>
              </a:rPr>
              <a:t>OP</a:t>
            </a:r>
            <a:endParaRPr lang="de-DE" sz="24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Arial"/>
              <a:buChar char="•"/>
            </a:pPr>
            <a:endParaRPr lang="de-DE" sz="2400" dirty="0" smtClean="0">
              <a:solidFill>
                <a:srgbClr val="333333"/>
              </a:solidFill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800" b="1" dirty="0" smtClean="0">
                <a:solidFill>
                  <a:srgbClr val="333333"/>
                </a:solidFill>
              </a:rPr>
              <a:t>Studie</a:t>
            </a:r>
            <a:endParaRPr lang="de-DE" sz="28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33333"/>
                </a:solidFill>
              </a:rPr>
              <a:t>Ergebnisse</a:t>
            </a: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700808"/>
            <a:ext cx="8747654" cy="4464496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333333"/>
                </a:solidFill>
              </a:rPr>
              <a:t>Indikationen: Labrum 4, RM 3, Impingement 4</a:t>
            </a:r>
          </a:p>
          <a:p>
            <a:r>
              <a:rPr lang="de-DE" sz="2400" dirty="0" smtClean="0">
                <a:solidFill>
                  <a:srgbClr val="333333"/>
                </a:solidFill>
              </a:rPr>
              <a:t>Voroperiert: 3 (2 Labrum, 1 RM)</a:t>
            </a:r>
          </a:p>
          <a:p>
            <a:r>
              <a:rPr lang="de-DE" sz="2400" dirty="0" smtClean="0">
                <a:solidFill>
                  <a:srgbClr val="333333"/>
                </a:solidFill>
              </a:rPr>
              <a:t>Lokalisation: glenoidal 4, </a:t>
            </a:r>
            <a:r>
              <a:rPr lang="de-DE" sz="2400" dirty="0" err="1" smtClean="0">
                <a:solidFill>
                  <a:srgbClr val="333333"/>
                </a:solidFill>
              </a:rPr>
              <a:t>humeral</a:t>
            </a:r>
            <a:r>
              <a:rPr lang="de-DE" sz="2400" dirty="0" smtClean="0">
                <a:solidFill>
                  <a:srgbClr val="333333"/>
                </a:solidFill>
              </a:rPr>
              <a:t> 6, glenohumeral 1</a:t>
            </a:r>
          </a:p>
          <a:p>
            <a:r>
              <a:rPr lang="de-DE" sz="2400" dirty="0" smtClean="0">
                <a:solidFill>
                  <a:srgbClr val="333333"/>
                </a:solidFill>
              </a:rPr>
              <a:t>Defektgröße: </a:t>
            </a:r>
            <a:r>
              <a:rPr lang="de-DE" sz="2400" dirty="0" err="1">
                <a:solidFill>
                  <a:srgbClr val="333333"/>
                </a:solidFill>
              </a:rPr>
              <a:t>Ø</a:t>
            </a:r>
            <a:r>
              <a:rPr lang="de-DE" sz="2400" dirty="0">
                <a:solidFill>
                  <a:srgbClr val="333333"/>
                </a:solidFill>
              </a:rPr>
              <a:t> </a:t>
            </a:r>
            <a:r>
              <a:rPr lang="de-DE" sz="2400" dirty="0" smtClean="0">
                <a:solidFill>
                  <a:srgbClr val="333333"/>
                </a:solidFill>
              </a:rPr>
              <a:t>3,9cm</a:t>
            </a:r>
            <a:r>
              <a:rPr lang="de-DE" sz="2400" baseline="30000" dirty="0" smtClean="0">
                <a:solidFill>
                  <a:srgbClr val="333333"/>
                </a:solidFill>
              </a:rPr>
              <a:t>2</a:t>
            </a:r>
            <a:r>
              <a:rPr lang="de-DE" sz="2400" b="1" baseline="30000" dirty="0" smtClean="0">
                <a:solidFill>
                  <a:srgbClr val="333333"/>
                </a:solidFill>
              </a:rPr>
              <a:t> </a:t>
            </a:r>
            <a:r>
              <a:rPr lang="de-DE" sz="2400" dirty="0" smtClean="0">
                <a:solidFill>
                  <a:srgbClr val="333333"/>
                </a:solidFill>
              </a:rPr>
              <a:t>(2,5-8</a:t>
            </a:r>
            <a:r>
              <a:rPr lang="de-DE" sz="2400" dirty="0">
                <a:solidFill>
                  <a:srgbClr val="333333"/>
                </a:solidFill>
              </a:rPr>
              <a:t>cm</a:t>
            </a:r>
            <a:r>
              <a:rPr lang="de-DE" sz="2400" baseline="30000" dirty="0">
                <a:solidFill>
                  <a:srgbClr val="333333"/>
                </a:solidFill>
              </a:rPr>
              <a:t>2</a:t>
            </a:r>
            <a:r>
              <a:rPr lang="de-DE" sz="2400" dirty="0" smtClean="0">
                <a:solidFill>
                  <a:srgbClr val="333333"/>
                </a:solidFill>
              </a:rPr>
              <a:t>)</a:t>
            </a:r>
          </a:p>
          <a:p>
            <a:r>
              <a:rPr lang="de-DE" sz="2400" dirty="0" smtClean="0">
                <a:solidFill>
                  <a:srgbClr val="333333"/>
                </a:solidFill>
              </a:rPr>
              <a:t>Scores: </a:t>
            </a:r>
          </a:p>
          <a:p>
            <a:pPr lvl="1"/>
            <a:r>
              <a:rPr lang="de-DE" sz="2400" dirty="0" smtClean="0">
                <a:solidFill>
                  <a:srgbClr val="333333"/>
                </a:solidFill>
              </a:rPr>
              <a:t>SSV post: </a:t>
            </a:r>
            <a:r>
              <a:rPr lang="de-DE" sz="2400" dirty="0" err="1">
                <a:solidFill>
                  <a:srgbClr val="333333"/>
                </a:solidFill>
              </a:rPr>
              <a:t>Ø</a:t>
            </a:r>
            <a:r>
              <a:rPr lang="de-DE" sz="2400" dirty="0">
                <a:solidFill>
                  <a:srgbClr val="333333"/>
                </a:solidFill>
              </a:rPr>
              <a:t> </a:t>
            </a:r>
            <a:r>
              <a:rPr lang="de-DE" sz="2400" dirty="0" smtClean="0">
                <a:solidFill>
                  <a:srgbClr val="333333"/>
                </a:solidFill>
              </a:rPr>
              <a:t>82 (50-100)</a:t>
            </a:r>
          </a:p>
          <a:p>
            <a:pPr lvl="1"/>
            <a:r>
              <a:rPr lang="de-DE" sz="2400" dirty="0" smtClean="0">
                <a:solidFill>
                  <a:srgbClr val="333333"/>
                </a:solidFill>
              </a:rPr>
              <a:t>DASH post: </a:t>
            </a:r>
            <a:r>
              <a:rPr lang="de-DE" sz="2400" dirty="0" err="1">
                <a:solidFill>
                  <a:srgbClr val="333333"/>
                </a:solidFill>
              </a:rPr>
              <a:t>Ø</a:t>
            </a:r>
            <a:r>
              <a:rPr lang="de-DE" sz="2400" dirty="0">
                <a:solidFill>
                  <a:srgbClr val="333333"/>
                </a:solidFill>
              </a:rPr>
              <a:t> </a:t>
            </a:r>
            <a:r>
              <a:rPr lang="de-DE" sz="2400" dirty="0" smtClean="0">
                <a:solidFill>
                  <a:srgbClr val="333333"/>
                </a:solidFill>
              </a:rPr>
              <a:t>17,8 (0-76,8)</a:t>
            </a:r>
          </a:p>
          <a:p>
            <a:pPr lvl="1"/>
            <a:r>
              <a:rPr lang="de-DE" sz="2400" dirty="0" smtClean="0">
                <a:solidFill>
                  <a:srgbClr val="333333"/>
                </a:solidFill>
              </a:rPr>
              <a:t>Oxford post: </a:t>
            </a:r>
            <a:r>
              <a:rPr lang="de-DE" sz="2400" dirty="0" err="1">
                <a:solidFill>
                  <a:srgbClr val="333333"/>
                </a:solidFill>
              </a:rPr>
              <a:t>Ø</a:t>
            </a:r>
            <a:r>
              <a:rPr lang="de-DE" sz="2400" dirty="0">
                <a:solidFill>
                  <a:srgbClr val="333333"/>
                </a:solidFill>
              </a:rPr>
              <a:t> </a:t>
            </a:r>
            <a:r>
              <a:rPr lang="de-DE" sz="2400" dirty="0" smtClean="0">
                <a:solidFill>
                  <a:srgbClr val="333333"/>
                </a:solidFill>
              </a:rPr>
              <a:t>19,5 (12-15)</a:t>
            </a:r>
          </a:p>
          <a:p>
            <a:pPr lvl="1"/>
            <a:r>
              <a:rPr lang="de-DE" sz="2400" dirty="0" smtClean="0">
                <a:solidFill>
                  <a:srgbClr val="333333"/>
                </a:solidFill>
              </a:rPr>
              <a:t>Constant Score 62 </a:t>
            </a:r>
            <a:r>
              <a:rPr lang="de-DE" sz="2400" dirty="0" smtClean="0">
                <a:solidFill>
                  <a:srgbClr val="333333"/>
                </a:solidFill>
                <a:sym typeface="Wingdings"/>
              </a:rPr>
              <a:t> 78</a:t>
            </a:r>
            <a:endParaRPr lang="de-DE" sz="2400" dirty="0">
              <a:solidFill>
                <a:srgbClr val="333333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Muster-Fußzeile z.B. Datum, Thema oder Name - nicht verpflichtend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7DA56-5F8C-4E76-AFE5-61478B11873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696882"/>
              </p:ext>
            </p:extLst>
          </p:nvPr>
        </p:nvGraphicFramePr>
        <p:xfrm>
          <a:off x="5340648" y="3140968"/>
          <a:ext cx="42928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299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solidFill>
                  <a:srgbClr val="333333"/>
                </a:solidFill>
                <a:latin typeface="Arial"/>
                <a:cs typeface="Arial"/>
              </a:rPr>
              <a:t>Constant</a:t>
            </a:r>
            <a:r>
              <a:rPr lang="de-DE" dirty="0" smtClean="0"/>
              <a:t> </a:t>
            </a:r>
            <a:r>
              <a:rPr lang="de-DE" sz="2800" dirty="0" smtClean="0">
                <a:solidFill>
                  <a:srgbClr val="333333"/>
                </a:solidFill>
                <a:latin typeface="Arial"/>
                <a:cs typeface="Arial"/>
              </a:rPr>
              <a:t>Score</a:t>
            </a:r>
            <a:endParaRPr lang="de-DE" sz="28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7DA56-5F8C-4E76-AFE5-61478B11873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033247" y="5517232"/>
            <a:ext cx="840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P&lt;0.05</a:t>
            </a:r>
            <a:endParaRPr lang="de-DE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312285"/>
              </p:ext>
            </p:extLst>
          </p:nvPr>
        </p:nvGraphicFramePr>
        <p:xfrm>
          <a:off x="704528" y="1772816"/>
          <a:ext cx="5257711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621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333333"/>
                </a:solidFill>
              </a:rPr>
              <a:t>Kellgren</a:t>
            </a:r>
            <a:r>
              <a:rPr lang="de-DE" dirty="0" smtClean="0">
                <a:solidFill>
                  <a:srgbClr val="333333"/>
                </a:solidFill>
              </a:rPr>
              <a:t> Lawrence Score</a:t>
            </a: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Muster-Fußzeile z.B. Datum, Thema oder Name - nicht verpflichtend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7DA56-5F8C-4E76-AFE5-61478B11873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479300"/>
              </p:ext>
            </p:extLst>
          </p:nvPr>
        </p:nvGraphicFramePr>
        <p:xfrm>
          <a:off x="704528" y="1916832"/>
          <a:ext cx="5272806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018052" y="5647323"/>
            <a:ext cx="840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P&lt;0.05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321152" y="2476500"/>
            <a:ext cx="31038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333333"/>
                </a:solidFill>
              </a:rPr>
              <a:t>1: geringe Sklerose ohne Osteophyten</a:t>
            </a:r>
          </a:p>
          <a:p>
            <a:endParaRPr lang="de-DE" dirty="0" smtClean="0">
              <a:solidFill>
                <a:srgbClr val="333333"/>
              </a:solidFill>
            </a:endParaRPr>
          </a:p>
          <a:p>
            <a:r>
              <a:rPr lang="de-DE" dirty="0" smtClean="0">
                <a:solidFill>
                  <a:srgbClr val="333333"/>
                </a:solidFill>
              </a:rPr>
              <a:t>2: Gelenksspaltverschmälerung, kleine Osteophyten</a:t>
            </a:r>
          </a:p>
          <a:p>
            <a:endParaRPr lang="de-DE" dirty="0" smtClean="0">
              <a:solidFill>
                <a:srgbClr val="333333"/>
              </a:solidFill>
            </a:endParaRPr>
          </a:p>
          <a:p>
            <a:r>
              <a:rPr lang="de-DE" dirty="0" smtClean="0">
                <a:solidFill>
                  <a:srgbClr val="333333"/>
                </a:solidFill>
              </a:rPr>
              <a:t>3: deutliche Osteophyten</a:t>
            </a:r>
          </a:p>
          <a:p>
            <a:endParaRPr lang="de-DE" dirty="0" smtClean="0">
              <a:solidFill>
                <a:srgbClr val="333333"/>
              </a:solidFill>
            </a:endParaRPr>
          </a:p>
          <a:p>
            <a:r>
              <a:rPr lang="de-DE" dirty="0" smtClean="0">
                <a:solidFill>
                  <a:srgbClr val="333333"/>
                </a:solidFill>
              </a:rPr>
              <a:t>4: Deformierung </a:t>
            </a:r>
          </a:p>
          <a:p>
            <a:r>
              <a:rPr lang="de-DE" dirty="0" smtClean="0">
                <a:solidFill>
                  <a:srgbClr val="333333"/>
                </a:solidFill>
              </a:rPr>
              <a:t>Gelenksoberfläche</a:t>
            </a:r>
          </a:p>
        </p:txBody>
      </p:sp>
    </p:spTree>
    <p:extLst>
      <p:ext uri="{BB962C8B-B14F-4D97-AF65-F5344CB8AC3E}">
        <p14:creationId xmlns:p14="http://schemas.microsoft.com/office/powerpoint/2010/main" val="3427317534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-Design">
  <a:themeElements>
    <a:clrScheme name="Benutzerdefiniert 6">
      <a:dk1>
        <a:srgbClr val="75786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Office-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598</Words>
  <Application>Microsoft Macintosh PowerPoint</Application>
  <PresentationFormat>A4-Papier (210x297 mm)</PresentationFormat>
  <Paragraphs>120</Paragraphs>
  <Slides>15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7_Office-Design</vt:lpstr>
      <vt:lpstr>PowerPoint-Präsentation</vt:lpstr>
      <vt:lpstr>PowerPoint-Präsentation</vt:lpstr>
      <vt:lpstr>Hypothese/Fragestellung</vt:lpstr>
      <vt:lpstr>PowerPoint-Präsentation</vt:lpstr>
      <vt:lpstr>PowerPoint-Präsentation</vt:lpstr>
      <vt:lpstr>PowerPoint-Präsentation</vt:lpstr>
      <vt:lpstr>Ergebnisse</vt:lpstr>
      <vt:lpstr>Constant Score</vt:lpstr>
      <vt:lpstr>Kellgren Lawrence Score</vt:lpstr>
      <vt:lpstr>Patientin R.</vt:lpstr>
      <vt:lpstr>Rö Prä OP</vt:lpstr>
      <vt:lpstr>Intra OP</vt:lpstr>
      <vt:lpstr>Rö Post OP</vt:lpstr>
      <vt:lpstr>Conclusio </vt:lpstr>
      <vt:lpstr>PowerPoint-Präsentation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PPT Vorlage</dc:title>
  <dc:creator>grafik07</dc:creator>
  <cp:lastModifiedBy>l l</cp:lastModifiedBy>
  <cp:revision>283</cp:revision>
  <cp:lastPrinted>2008-07-04T12:50:05Z</cp:lastPrinted>
  <dcterms:created xsi:type="dcterms:W3CDTF">2010-01-15T08:27:19Z</dcterms:created>
  <dcterms:modified xsi:type="dcterms:W3CDTF">2016-03-31T18:52:33Z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0x010100416460E8CECAC040BC159FC2682367B5006A522C40FF65784190A579261641249D</vt:lpwstr>
  </property>
  <property fmtid="{D5CDD505-2E9C-101B-9397-08002B2CF9AE}" pid="3" name="_dlc_DocIdItemGuid">
    <vt:lpwstr>09dbe058-ee9f-4529-bd80-21653001424a</vt:lpwstr>
  </property>
  <property fmtid="{D5CDD505-2E9C-101B-9397-08002B2CF9AE}" pid="4" name="VG OSS Bereich">
    <vt:lpwstr>196;#Public Relations|ea3402d1-939a-4ff7-a77d-44b04530687c</vt:lpwstr>
  </property>
  <property fmtid="{D5CDD505-2E9C-101B-9397-08002B2CF9AE}" pid="5" name="VG OSS Dokumententyp">
    <vt:lpwstr>127;#Vorlagen|18af2266-6bae-4292-b150-c1e316fd7a39</vt:lpwstr>
  </property>
  <property fmtid="{D5CDD505-2E9C-101B-9397-08002B2CF9AE}" pid="6" name="VG OSS KTQ">
    <vt:lpwstr>131;#4.3.2|c054ce30-953c-4885-9dd5-f64cfdf8b2a7</vt:lpwstr>
  </property>
  <property fmtid="{D5CDD505-2E9C-101B-9397-08002B2CF9AE}" pid="7" name="VG OSS Zielgruppe">
    <vt:lpwstr>95;#ALLE|58c58093-d448-43dd-a6f1-39df9e636b0f</vt:lpwstr>
  </property>
  <property fmtid="{D5CDD505-2E9C-101B-9397-08002B2CF9AE}" pid="8" name="VG OSS KTQTaxHTField0">
    <vt:lpwstr>4.3.2c054ce30-953c-4885-9dd5-f64cfdf8b2a7</vt:lpwstr>
  </property>
  <property fmtid="{D5CDD505-2E9C-101B-9397-08002B2CF9AE}" pid="9" name="VG OSS DokuNr">
    <vt:lpwstr>PR08</vt:lpwstr>
  </property>
  <property fmtid="{D5CDD505-2E9C-101B-9397-08002B2CF9AE}" pid="10" name="VG Freigabedatum">
    <vt:lpwstr>2012-04-30T00:00:00Z</vt:lpwstr>
  </property>
  <property fmtid="{D5CDD505-2E9C-101B-9397-08002B2CF9AE}" pid="11" name="VG gueltigbis">
    <vt:lpwstr>2014-04-30T00:00:00Z</vt:lpwstr>
  </property>
  <property fmtid="{D5CDD505-2E9C-101B-9397-08002B2CF9AE}" pid="12" name="VG OSS ZielgruppeTaxHTField0">
    <vt:lpwstr>ALLE58c58093-d448-43dd-a6f1-39df9e636b0f</vt:lpwstr>
  </property>
  <property fmtid="{D5CDD505-2E9C-101B-9397-08002B2CF9AE}" pid="13" name="VG OSS BereichTaxHTField0">
    <vt:lpwstr>Public Relationsea3402d1-939a-4ff7-a77d-44b04530687c</vt:lpwstr>
  </property>
  <property fmtid="{D5CDD505-2E9C-101B-9397-08002B2CF9AE}" pid="14" name="TaxCatchAll">
    <vt:lpwstr>131;#;#196;#;#95;#;#127;#</vt:lpwstr>
  </property>
  <property fmtid="{D5CDD505-2E9C-101B-9397-08002B2CF9AE}" pid="15" name="VG Prozessverantwortlicher">
    <vt:lpwstr>486;#Pötz David</vt:lpwstr>
  </property>
  <property fmtid="{D5CDD505-2E9C-101B-9397-08002B2CF9AE}" pid="16" name="VG Kommentar">
    <vt:lpwstr/>
  </property>
  <property fmtid="{D5CDD505-2E9C-101B-9397-08002B2CF9AE}" pid="17" name="VG OSS DokumententypTaxHTField0">
    <vt:lpwstr>Vorlagen18af2266-6bae-4292-b150-c1e316fd7a39</vt:lpwstr>
  </property>
  <property fmtid="{D5CDD505-2E9C-101B-9397-08002B2CF9AE}" pid="18" name="_dlc_DocId">
    <vt:lpwstr>VG01-29-457</vt:lpwstr>
  </property>
  <property fmtid="{D5CDD505-2E9C-101B-9397-08002B2CF9AE}" pid="19" name="_dlc_DocIdUrl">
    <vt:lpwstr>http://vgsps01.bhs.at/oss/_layouts/DocIdRedir.aspx?ID=VG01-29-457, VG01-29-457</vt:lpwstr>
  </property>
  <property fmtid="{D5CDD505-2E9C-101B-9397-08002B2CF9AE}" pid="20" name="DLCPolicyLabelClientValue">
    <vt:lpwstr>{_UIVersionString}</vt:lpwstr>
  </property>
  <property fmtid="{D5CDD505-2E9C-101B-9397-08002B2CF9AE}" pid="21" name="DLCPolicyLabelLock">
    <vt:lpwstr/>
  </property>
  <property fmtid="{D5CDD505-2E9C-101B-9397-08002B2CF9AE}" pid="22" name="DLCPolicyLabelValue">
    <vt:lpwstr>2.0</vt:lpwstr>
  </property>
</Properties>
</file>