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2" r:id="rId1"/>
  </p:sldMasterIdLst>
  <p:notesMasterIdLst>
    <p:notesMasterId r:id="rId21"/>
  </p:notesMasterIdLst>
  <p:handoutMasterIdLst>
    <p:handoutMasterId r:id="rId22"/>
  </p:handoutMasterIdLst>
  <p:sldIdLst>
    <p:sldId id="293" r:id="rId2"/>
    <p:sldId id="261" r:id="rId3"/>
    <p:sldId id="282" r:id="rId4"/>
    <p:sldId id="295" r:id="rId5"/>
    <p:sldId id="285" r:id="rId6"/>
    <p:sldId id="304" r:id="rId7"/>
    <p:sldId id="288" r:id="rId8"/>
    <p:sldId id="302" r:id="rId9"/>
    <p:sldId id="289" r:id="rId10"/>
    <p:sldId id="290" r:id="rId11"/>
    <p:sldId id="291" r:id="rId12"/>
    <p:sldId id="292" r:id="rId13"/>
    <p:sldId id="303" r:id="rId14"/>
    <p:sldId id="294" r:id="rId15"/>
    <p:sldId id="305" r:id="rId16"/>
    <p:sldId id="306" r:id="rId17"/>
    <p:sldId id="297" r:id="rId18"/>
    <p:sldId id="300" r:id="rId19"/>
    <p:sldId id="287" r:id="rId20"/>
  </p:sldIdLst>
  <p:sldSz cx="9906000" cy="6858000" type="A4"/>
  <p:notesSz cx="6797675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808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854" autoAdjust="0"/>
  </p:normalViewPr>
  <p:slideViewPr>
    <p:cSldViewPr snapToObjects="1">
      <p:cViewPr>
        <p:scale>
          <a:sx n="100" d="100"/>
          <a:sy n="100" d="100"/>
        </p:scale>
        <p:origin x="-416" y="-64"/>
      </p:cViewPr>
      <p:guideLst>
        <p:guide orient="horz" pos="4247"/>
        <p:guide pos="5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03" d="100"/>
          <a:sy n="103" d="100"/>
        </p:scale>
        <p:origin x="-4224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kas:Desktop:Vortrag%20Inspace:Patientenliste-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kas:Desktop:Vortrag%20Inspace:Patientenliste-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kas:Desktop:Vortrag%20Inspace:Patientenliste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Blatt2!$D$7:$G$7</c:f>
              <c:strCache>
                <c:ptCount val="4"/>
                <c:pt idx="0">
                  <c:v>Prä OP</c:v>
                </c:pt>
                <c:pt idx="1">
                  <c:v>6 Wo</c:v>
                </c:pt>
                <c:pt idx="2">
                  <c:v>3 Mo</c:v>
                </c:pt>
                <c:pt idx="3">
                  <c:v>6 Mo</c:v>
                </c:pt>
              </c:strCache>
            </c:strRef>
          </c:cat>
          <c:val>
            <c:numRef>
              <c:f>Blatt2!$D$8:$G$8</c:f>
              <c:numCache>
                <c:formatCode>General</c:formatCode>
                <c:ptCount val="4"/>
                <c:pt idx="0">
                  <c:v>35.15384615</c:v>
                </c:pt>
                <c:pt idx="1">
                  <c:v>44.18181818</c:v>
                </c:pt>
                <c:pt idx="2">
                  <c:v>50.5</c:v>
                </c:pt>
                <c:pt idx="3">
                  <c:v>56.71428571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6811416"/>
        <c:axId val="2073110360"/>
      </c:barChart>
      <c:catAx>
        <c:axId val="2106811416"/>
        <c:scaling>
          <c:orientation val="minMax"/>
        </c:scaling>
        <c:delete val="0"/>
        <c:axPos val="b"/>
        <c:majorTickMark val="out"/>
        <c:minorTickMark val="none"/>
        <c:tickLblPos val="nextTo"/>
        <c:crossAx val="2073110360"/>
        <c:crosses val="autoZero"/>
        <c:auto val="1"/>
        <c:lblAlgn val="ctr"/>
        <c:lblOffset val="100"/>
        <c:noMultiLvlLbl val="0"/>
      </c:catAx>
      <c:valAx>
        <c:axId val="2073110360"/>
        <c:scaling>
          <c:orientation val="minMax"/>
          <c:max val="10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de-DE"/>
                  <a:t>CS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6811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Blatt3!$E$17:$H$17</c:f>
              <c:strCache>
                <c:ptCount val="4"/>
                <c:pt idx="0">
                  <c:v>Prä Op</c:v>
                </c:pt>
                <c:pt idx="1">
                  <c:v>6 Wo</c:v>
                </c:pt>
                <c:pt idx="2">
                  <c:v>3 Mo</c:v>
                </c:pt>
                <c:pt idx="3">
                  <c:v>6 Mo</c:v>
                </c:pt>
              </c:strCache>
            </c:strRef>
          </c:cat>
          <c:val>
            <c:numRef>
              <c:f>Blatt3!$E$18:$H$18</c:f>
              <c:numCache>
                <c:formatCode>General</c:formatCode>
                <c:ptCount val="4"/>
                <c:pt idx="0">
                  <c:v>35.0</c:v>
                </c:pt>
                <c:pt idx="1">
                  <c:v>32.0</c:v>
                </c:pt>
                <c:pt idx="2">
                  <c:v>27.0</c:v>
                </c:pt>
                <c:pt idx="3">
                  <c:v>24.0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31954568"/>
        <c:axId val="2031957512"/>
      </c:barChart>
      <c:catAx>
        <c:axId val="2031954568"/>
        <c:scaling>
          <c:orientation val="minMax"/>
        </c:scaling>
        <c:delete val="0"/>
        <c:axPos val="b"/>
        <c:majorTickMark val="out"/>
        <c:minorTickMark val="none"/>
        <c:tickLblPos val="nextTo"/>
        <c:crossAx val="2031957512"/>
        <c:crosses val="autoZero"/>
        <c:auto val="1"/>
        <c:lblAlgn val="ctr"/>
        <c:lblOffset val="100"/>
        <c:noMultiLvlLbl val="0"/>
      </c:catAx>
      <c:valAx>
        <c:axId val="2031957512"/>
        <c:scaling>
          <c:orientation val="minMax"/>
          <c:max val="60.0"/>
          <c:min val="12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de-DE"/>
                  <a:t>Oxford</a:t>
                </a:r>
              </a:p>
              <a:p>
                <a:pPr>
                  <a:defRPr/>
                </a:pPr>
                <a:r>
                  <a:rPr lang="de-DE"/>
                  <a:t>Score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31954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Blatt4!$E$11:$H$11</c:f>
              <c:strCache>
                <c:ptCount val="4"/>
                <c:pt idx="0">
                  <c:v>Prä Op</c:v>
                </c:pt>
                <c:pt idx="1">
                  <c:v>6 Wo</c:v>
                </c:pt>
                <c:pt idx="2">
                  <c:v>3 Mo</c:v>
                </c:pt>
                <c:pt idx="3">
                  <c:v>6 Mo</c:v>
                </c:pt>
              </c:strCache>
            </c:strRef>
          </c:cat>
          <c:val>
            <c:numRef>
              <c:f>Blatt4!$E$12:$H$12</c:f>
              <c:numCache>
                <c:formatCode>General</c:formatCode>
                <c:ptCount val="4"/>
                <c:pt idx="0">
                  <c:v>42.0</c:v>
                </c:pt>
                <c:pt idx="1">
                  <c:v>55.0</c:v>
                </c:pt>
                <c:pt idx="2">
                  <c:v>59.0</c:v>
                </c:pt>
                <c:pt idx="3">
                  <c:v>77.0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2527416"/>
        <c:axId val="2028920216"/>
      </c:barChart>
      <c:catAx>
        <c:axId val="2112527416"/>
        <c:scaling>
          <c:orientation val="minMax"/>
        </c:scaling>
        <c:delete val="0"/>
        <c:axPos val="b"/>
        <c:majorTickMark val="out"/>
        <c:minorTickMark val="none"/>
        <c:tickLblPos val="nextTo"/>
        <c:crossAx val="2028920216"/>
        <c:crosses val="autoZero"/>
        <c:auto val="1"/>
        <c:lblAlgn val="ctr"/>
        <c:lblOffset val="100"/>
        <c:noMultiLvlLbl val="0"/>
      </c:catAx>
      <c:valAx>
        <c:axId val="2028920216"/>
        <c:scaling>
          <c:orientation val="minMax"/>
          <c:max val="10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de-DE"/>
                  <a:t>SSV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2527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jpeg"/><Relationship Id="rId3" Type="http://schemas.openxmlformats.org/officeDocument/2006/relationships/image" Target="../media/image5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Bild 5" descr="logo_rgb_144d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75" y="115888"/>
            <a:ext cx="1755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825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defTabSz="477838">
              <a:defRPr sz="1300">
                <a:solidFill>
                  <a:srgbClr val="262626"/>
                </a:solidFill>
                <a:latin typeface="Arial MT" pitchFamily="-106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 bwMode="auto">
          <a:xfrm>
            <a:off x="3849688" y="825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477838">
              <a:defRPr sz="1300">
                <a:solidFill>
                  <a:srgbClr val="262626"/>
                </a:solidFill>
                <a:latin typeface="Arial MT" pitchFamily="-106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4B29C5F9-FA05-4B01-918E-2F62B1D01AE0}" type="datetime1">
              <a:rPr lang="de-DE"/>
              <a:pPr>
                <a:defRPr/>
              </a:pPr>
              <a:t>31.03.16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auto">
          <a:xfrm>
            <a:off x="0" y="934720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defTabSz="477838">
              <a:defRPr sz="1300">
                <a:solidFill>
                  <a:srgbClr val="262626"/>
                </a:solidFill>
                <a:latin typeface="Arial MT" pitchFamily="-106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auto">
          <a:xfrm>
            <a:off x="3849688" y="934720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477838">
              <a:defRPr sz="1300">
                <a:solidFill>
                  <a:srgbClr val="262626"/>
                </a:solidFill>
                <a:latin typeface="Arial MT" pitchFamily="-106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325B3E67-7BA1-4FF8-9E21-967A8AF656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7175" name="Bild 6" descr="claim+www2_rgb_144dp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0425" y="9698038"/>
            <a:ext cx="2536825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75464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16510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defTabSz="477838">
              <a:defRPr sz="1300">
                <a:solidFill>
                  <a:srgbClr val="595959"/>
                </a:solidFill>
                <a:latin typeface="Arial MT" pitchFamily="-106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49688" y="16510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477838">
              <a:defRPr sz="1300">
                <a:solidFill>
                  <a:srgbClr val="595959"/>
                </a:solidFill>
                <a:latin typeface="Arial MT" pitchFamily="-106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C5E72C77-684B-4683-BC27-F5064822200E}" type="datetime1">
              <a:rPr lang="de-DE"/>
              <a:pPr>
                <a:defRPr/>
              </a:pPr>
              <a:t>31.03.16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711200" y="744538"/>
            <a:ext cx="5376863" cy="3722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5562" tIns="47781" rIns="95562" bIns="4778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AT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 smtClean="0"/>
              <a:t>Mastertextformat bearbeiten</a:t>
            </a:r>
          </a:p>
          <a:p>
            <a:pPr lvl="1"/>
            <a:r>
              <a:rPr lang="de-AT" noProof="0" smtClean="0"/>
              <a:t>Zweite Ebene</a:t>
            </a:r>
          </a:p>
          <a:p>
            <a:pPr lvl="2"/>
            <a:r>
              <a:rPr lang="de-AT" noProof="0" smtClean="0"/>
              <a:t>Dritte Ebene</a:t>
            </a:r>
          </a:p>
          <a:p>
            <a:pPr lvl="3"/>
            <a:r>
              <a:rPr lang="de-AT" noProof="0" smtClean="0"/>
              <a:t>Vierte Ebene</a:t>
            </a:r>
          </a:p>
          <a:p>
            <a:pPr lvl="4"/>
            <a:r>
              <a:rPr lang="de-AT" noProof="0" smtClean="0"/>
              <a:t>Fünfte Ebene</a:t>
            </a:r>
            <a:endParaRPr lang="de-DE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934720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defTabSz="477838">
              <a:defRPr sz="1300">
                <a:solidFill>
                  <a:srgbClr val="595959"/>
                </a:solidFill>
                <a:latin typeface="Arial MT" pitchFamily="-106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34720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477838">
              <a:defRPr sz="1300">
                <a:solidFill>
                  <a:srgbClr val="595959"/>
                </a:solidFill>
                <a:latin typeface="Arial MT" pitchFamily="-106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6351CB20-CB7E-46EB-8095-070F69E9B8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152" name="Bild 7" descr="claim+www2_rgb_144d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0425" y="9678988"/>
            <a:ext cx="253682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Bild 8" descr="logo_rgb_144dp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0" y="115888"/>
            <a:ext cx="12620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32885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Aus </a:t>
            </a:r>
            <a:r>
              <a:rPr lang="de-DE" baseline="0" dirty="0" err="1" smtClean="0"/>
              <a:t>Copolymer</a:t>
            </a:r>
            <a:r>
              <a:rPr lang="de-DE" baseline="0" dirty="0" smtClean="0"/>
              <a:t>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poly-L-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lactide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-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co-ɛ-capro-lactone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 </a:t>
            </a:r>
          </a:p>
          <a:p>
            <a:r>
              <a:rPr lang="de-DE" baseline="0" dirty="0" err="1" smtClean="0"/>
              <a:t>größen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zugang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debridement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irreparabilität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bestätigen</a:t>
            </a:r>
            <a:r>
              <a:rPr lang="de-DE" dirty="0" err="1" smtClean="0"/>
              <a:t>Positionierung</a:t>
            </a:r>
            <a:r>
              <a:rPr lang="de-DE" baseline="0" dirty="0" smtClean="0"/>
              <a:t> im </a:t>
            </a:r>
            <a:r>
              <a:rPr lang="de-DE" baseline="0" dirty="0" err="1" smtClean="0"/>
              <a:t>Subacromialraum</a:t>
            </a:r>
            <a:r>
              <a:rPr lang="de-DE" baseline="0" dirty="0" smtClean="0"/>
              <a:t>, </a:t>
            </a:r>
          </a:p>
          <a:p>
            <a:r>
              <a:rPr lang="de-DE" baseline="0" dirty="0" smtClean="0"/>
              <a:t>3 Größen, </a:t>
            </a:r>
            <a:r>
              <a:rPr lang="de-DE" baseline="0" dirty="0" err="1" smtClean="0"/>
              <a:t>NaCl</a:t>
            </a:r>
            <a:r>
              <a:rPr lang="de-DE" baseline="0" dirty="0" smtClean="0"/>
              <a:t> gefüllt, 12 Monate Lebensdauer, T- </a:t>
            </a:r>
            <a:r>
              <a:rPr lang="de-DE" baseline="0" dirty="0" err="1" smtClean="0"/>
              <a:t>Majus</a:t>
            </a:r>
            <a:r>
              <a:rPr lang="de-DE" baseline="0" dirty="0" smtClean="0"/>
              <a:t> bis 1 oder 2 cm medial vom Glenoid, </a:t>
            </a:r>
            <a:r>
              <a:rPr lang="de-DE" baseline="0" dirty="0" err="1" smtClean="0"/>
              <a:t>Posteroanterior</a:t>
            </a:r>
            <a:r>
              <a:rPr lang="de-DE" baseline="0" dirty="0" smtClean="0"/>
              <a:t> Glenoid Rand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 </a:t>
            </a:r>
            <a:endParaRPr lang="de-DE" dirty="0" smtClean="0"/>
          </a:p>
          <a:p>
            <a:endParaRPr lang="de-DE" dirty="0"/>
          </a:p>
          <a:p>
            <a:r>
              <a:rPr lang="de-DE" dirty="0"/>
              <a:t>----- Besprechungsnotizen (18.09.15 11:09) -----</a:t>
            </a:r>
          </a:p>
          <a:p>
            <a:r>
              <a:rPr lang="de-DE" dirty="0"/>
              <a:t>1. ask debridement</a:t>
            </a:r>
          </a:p>
          <a:p>
            <a:r>
              <a:rPr lang="de-DE" dirty="0"/>
              <a:t>2. ausmessen </a:t>
            </a:r>
          </a:p>
          <a:p>
            <a:r>
              <a:rPr lang="de-DE" dirty="0"/>
              <a:t>3. lateral einbringen und füllen </a:t>
            </a:r>
          </a:p>
          <a:p>
            <a:r>
              <a:rPr lang="de-DE" dirty="0"/>
              <a:t>----- Besprechungsnotizen (18.09.15 11:21) -----</a:t>
            </a:r>
          </a:p>
          <a:p>
            <a:r>
              <a:rPr lang="de-DE" dirty="0"/>
              <a:t>ask debr</a:t>
            </a:r>
          </a:p>
          <a:p>
            <a:r>
              <a:rPr lang="de-DE" dirty="0"/>
              <a:t>ausmessen</a:t>
            </a:r>
          </a:p>
          <a:p>
            <a:r>
              <a:rPr lang="de-DE" dirty="0"/>
              <a:t>laterla einbringen und anfüllen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837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----- Besprechungsnotizen (18.09.15 11:09) -----</a:t>
            </a:r>
          </a:p>
          <a:p>
            <a:r>
              <a:rPr lang="de-DE" dirty="0" err="1"/>
              <a:t>musk</a:t>
            </a:r>
            <a:r>
              <a:rPr lang="de-DE" dirty="0"/>
              <a:t> </a:t>
            </a:r>
            <a:r>
              <a:rPr lang="de-DE" dirty="0" err="1" smtClean="0"/>
              <a:t>atroph</a:t>
            </a:r>
            <a:endParaRPr lang="de-DE" dirty="0"/>
          </a:p>
          <a:p>
            <a:r>
              <a:rPr lang="de-DE" dirty="0"/>
              <a:t>fett </a:t>
            </a:r>
            <a:r>
              <a:rPr lang="de-DE" dirty="0" err="1" smtClean="0"/>
              <a:t>infiltr</a:t>
            </a:r>
            <a:endParaRPr lang="de-DE" dirty="0" smtClean="0"/>
          </a:p>
          <a:p>
            <a:r>
              <a:rPr lang="de-DE" dirty="0" smtClean="0"/>
              <a:t>Gelenksstatus</a:t>
            </a:r>
            <a:r>
              <a:rPr lang="de-DE" baseline="0" dirty="0" smtClean="0"/>
              <a:t> recht gut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029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----- Besprechungsnotizen (18.09.15 11:09) -----</a:t>
            </a:r>
          </a:p>
          <a:p>
            <a:r>
              <a:rPr lang="de-DE" dirty="0" err="1"/>
              <a:t>intra</a:t>
            </a:r>
            <a:r>
              <a:rPr lang="de-DE" dirty="0"/>
              <a:t> </a:t>
            </a:r>
            <a:r>
              <a:rPr lang="de-DE" dirty="0" err="1"/>
              <a:t>op</a:t>
            </a:r>
            <a:r>
              <a:rPr lang="de-DE" dirty="0"/>
              <a:t> </a:t>
            </a:r>
            <a:r>
              <a:rPr lang="de-DE" dirty="0" err="1"/>
              <a:t>bilder</a:t>
            </a:r>
            <a:r>
              <a:rPr lang="de-DE" dirty="0"/>
              <a:t>, komplette </a:t>
            </a:r>
            <a:r>
              <a:rPr lang="de-DE" dirty="0" err="1"/>
              <a:t>ruptur</a:t>
            </a:r>
            <a:r>
              <a:rPr lang="de-DE" dirty="0"/>
              <a:t> </a:t>
            </a:r>
            <a:r>
              <a:rPr lang="de-DE" b="1" dirty="0" err="1"/>
              <a:t>knorpel</a:t>
            </a:r>
            <a:r>
              <a:rPr lang="de-DE" b="1" dirty="0"/>
              <a:t> ok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473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 Schmerz V.a. ersten 6 Wochen</a:t>
            </a:r>
            <a:r>
              <a:rPr lang="de-DE" baseline="0" dirty="0" smtClean="0"/>
              <a:t>, Bewegung v.a. Abduktion und Flexion</a:t>
            </a:r>
          </a:p>
          <a:p>
            <a:r>
              <a:rPr lang="de-DE" baseline="0" dirty="0" smtClean="0"/>
              <a:t>3 Geringe ROM </a:t>
            </a:r>
            <a:r>
              <a:rPr lang="de-DE" baseline="0" dirty="0" err="1" smtClean="0"/>
              <a:t>Prä</a:t>
            </a:r>
            <a:r>
              <a:rPr lang="de-DE" baseline="0" dirty="0" smtClean="0"/>
              <a:t> OP, internistischer Status</a:t>
            </a:r>
          </a:p>
          <a:p>
            <a:endParaRPr lang="de-DE" baseline="0" dirty="0" smtClean="0"/>
          </a:p>
          <a:p>
            <a:r>
              <a:rPr lang="de-DE" dirty="0" smtClean="0"/>
              <a:t>Wie lang verzögert der </a:t>
            </a:r>
            <a:r>
              <a:rPr lang="de-DE" dirty="0" err="1" smtClean="0"/>
              <a:t>InSpace</a:t>
            </a:r>
            <a:r>
              <a:rPr lang="de-DE" baseline="0" dirty="0" smtClean="0"/>
              <a:t> Ballon die </a:t>
            </a:r>
            <a:r>
              <a:rPr lang="de-DE" baseline="0" dirty="0" err="1" smtClean="0"/>
              <a:t>inverste</a:t>
            </a:r>
            <a:r>
              <a:rPr lang="de-DE" baseline="0" dirty="0" smtClean="0"/>
              <a:t> Schulterprothese?</a:t>
            </a:r>
          </a:p>
          <a:p>
            <a:r>
              <a:rPr lang="de-DE" baseline="0" dirty="0" smtClean="0"/>
              <a:t>Langzeitergebnisse nur 1 Studie, und 1 Review</a:t>
            </a:r>
          </a:p>
          <a:p>
            <a:endParaRPr lang="de-DE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baseline="0" dirty="0" smtClean="0">
                <a:solidFill>
                  <a:srgbClr val="333333"/>
                </a:solidFill>
              </a:rPr>
              <a:t>****OP INDIKATION: keine PROTHESE möglich, Irreparabler Riss, Funktion schlecht, Gelenk schön</a:t>
            </a:r>
          </a:p>
          <a:p>
            <a:endParaRPr lang="de-DE" dirty="0"/>
          </a:p>
          <a:p>
            <a:r>
              <a:rPr lang="de-DE" dirty="0"/>
              <a:t>----- Besprechungsnotizen (18.09.15 11:09) -----</a:t>
            </a:r>
          </a:p>
          <a:p>
            <a:r>
              <a:rPr lang="de-DE" dirty="0"/>
              <a:t>gelenk schön, non vult/ prothese</a:t>
            </a:r>
          </a:p>
          <a:p>
            <a:r>
              <a:rPr lang="de-DE" dirty="0"/>
              <a:t>----- Besprechungsnotizen (18.09.15 11:21) -----</a:t>
            </a:r>
          </a:p>
          <a:p>
            <a:r>
              <a:rPr lang="de-DE" dirty="0"/>
              <a:t>schlechter Schulterfunktion, guter Gelenksstatus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872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r>
              <a:rPr lang="de-DE"/>
              <a:t>----- Besprechungsnotizen (18.09.15 11:09) -----</a:t>
            </a:r>
          </a:p>
          <a:p>
            <a:r>
              <a:rPr lang="de-DE"/>
              <a:t>1. einfache op technik</a:t>
            </a:r>
          </a:p>
          <a:p>
            <a:endParaRPr lang="de-DE"/>
          </a:p>
          <a:p>
            <a:r>
              <a:rPr lang="de-DE"/>
              <a:t>Einbringen</a:t>
            </a:r>
          </a:p>
          <a:p>
            <a:r>
              <a:rPr lang="de-DE"/>
              <a:t>2. zurückziehen der Schutzhülle</a:t>
            </a:r>
          </a:p>
          <a:p>
            <a:r>
              <a:rPr lang="de-DE"/>
              <a:t>3. füllen und diskonektieren</a:t>
            </a:r>
          </a:p>
          <a:p>
            <a:r>
              <a:rPr lang="de-DE"/>
              <a:t>----- Besprechungsnotizen (18.09.15 11:21) -----</a:t>
            </a:r>
          </a:p>
          <a:p>
            <a:r>
              <a:rPr lang="de-DE"/>
              <a:t>einfache op</a:t>
            </a:r>
          </a:p>
          <a:p>
            <a:r>
              <a:rPr lang="de-DE"/>
              <a:t>zurückziehen hülle</a:t>
            </a:r>
          </a:p>
          <a:p>
            <a:r>
              <a:rPr lang="de-DE"/>
              <a:t>füllen diskonektieren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92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 smtClean="0"/>
              <a:t>Gervasi</a:t>
            </a:r>
            <a:endParaRPr lang="de-DE" b="1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 smtClean="0"/>
              <a:t>Savarese</a:t>
            </a:r>
            <a:r>
              <a:rPr lang="de-DE" baseline="0" dirty="0" smtClean="0"/>
              <a:t> </a:t>
            </a:r>
            <a:r>
              <a:rPr lang="de-DE" baseline="0" dirty="0" smtClean="0">
                <a:sym typeface="Wingdings"/>
              </a:rPr>
              <a:t> </a:t>
            </a:r>
            <a:r>
              <a:rPr lang="de-DE" dirty="0" smtClean="0"/>
              <a:t>Options: ASK-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debridement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biceps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tenotomy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tendon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transfer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grafting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5" charset="-128"/>
                <a:cs typeface="ＭＳ Ｐゴシック" pitchFamily="-105" charset="-128"/>
              </a:rPr>
              <a:t>, and reverse arthroplasty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151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endParaRPr lang="de-DE" dirty="0"/>
          </a:p>
          <a:p>
            <a:r>
              <a:rPr lang="de-DE" dirty="0"/>
              <a:t>----- Besprechungsnotizen (18.09.15 11:21) -----</a:t>
            </a:r>
          </a:p>
          <a:p>
            <a:r>
              <a:rPr lang="de-DE" dirty="0"/>
              <a:t>keine L t FU erwähnen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151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 smtClean="0"/>
              <a:t>Bateman</a:t>
            </a:r>
            <a:r>
              <a:rPr lang="de-DE" baseline="0" dirty="0" smtClean="0"/>
              <a:t> (Rissgröße 1-4), Patte (Retraktion 1-3), </a:t>
            </a:r>
            <a:r>
              <a:rPr lang="de-DE" baseline="0" dirty="0" err="1" smtClean="0"/>
              <a:t>Thomazeau</a:t>
            </a:r>
            <a:r>
              <a:rPr lang="de-DE" baseline="0" dirty="0" smtClean="0"/>
              <a:t> (Atrophie 1-3), </a:t>
            </a:r>
            <a:r>
              <a:rPr lang="de-DE" baseline="0" dirty="0" err="1" smtClean="0"/>
              <a:t>Goutallier</a:t>
            </a:r>
            <a:r>
              <a:rPr lang="de-DE" baseline="0" dirty="0" smtClean="0"/>
              <a:t> (Fettige Degeneration 1-4), </a:t>
            </a:r>
            <a:r>
              <a:rPr lang="de-DE" baseline="0" dirty="0" err="1" smtClean="0"/>
              <a:t>Acromion</a:t>
            </a:r>
            <a:r>
              <a:rPr lang="de-DE" baseline="0" dirty="0" smtClean="0"/>
              <a:t> Angle, Critical Shoulder Angle</a:t>
            </a:r>
          </a:p>
          <a:p>
            <a:endParaRPr lang="de-DE" baseline="0" dirty="0" smtClean="0"/>
          </a:p>
          <a:p>
            <a:r>
              <a:rPr lang="de-DE" b="1" baseline="0" dirty="0" smtClean="0">
                <a:solidFill>
                  <a:srgbClr val="333333"/>
                </a:solidFill>
              </a:rPr>
              <a:t>****OP INDIKATION: keine PROTHESE möglich, Irreparabler Riss, Funktion schlecht, Gelenk schön</a:t>
            </a:r>
          </a:p>
          <a:p>
            <a:endParaRPr lang="de-DE" sz="1200" dirty="0" smtClean="0">
              <a:solidFill>
                <a:srgbClr val="333333"/>
              </a:solidFill>
            </a:endParaRPr>
          </a:p>
          <a:p>
            <a:r>
              <a:rPr lang="de-DE" sz="1200" dirty="0" smtClean="0">
                <a:solidFill>
                  <a:srgbClr val="333333"/>
                </a:solidFill>
              </a:rPr>
              <a:t>geplant 50 PatientInnen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472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Nur</a:t>
            </a:r>
            <a:r>
              <a:rPr lang="de-DE" b="1" baseline="0" dirty="0" smtClean="0"/>
              <a:t> 1 Patient schlechter OP Bericht (SSP ISP - </a:t>
            </a:r>
            <a:r>
              <a:rPr lang="de-DE" b="1" baseline="0" dirty="0" err="1" smtClean="0"/>
              <a:t>Teilnaht</a:t>
            </a:r>
            <a:r>
              <a:rPr lang="de-DE" b="1" baseline="0" dirty="0" smtClean="0"/>
              <a:t>)!!! </a:t>
            </a:r>
          </a:p>
          <a:p>
            <a:r>
              <a:rPr lang="de-DE" baseline="0" dirty="0" smtClean="0"/>
              <a:t>Vor allem in den ersten 6 Wochen! Sinkt am meisten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smtClean="0">
                <a:solidFill>
                  <a:srgbClr val="333333"/>
                </a:solidFill>
              </a:rPr>
              <a:t>CS</a:t>
            </a:r>
            <a:r>
              <a:rPr lang="de-DE" dirty="0" smtClean="0"/>
              <a:t> 35 </a:t>
            </a:r>
            <a:r>
              <a:rPr lang="de-DE" dirty="0" smtClean="0">
                <a:sym typeface="Wingdings"/>
              </a:rPr>
              <a:t> 44  50  56, NICHT LINEAR</a:t>
            </a:r>
          </a:p>
          <a:p>
            <a:endParaRPr lang="de-DE" baseline="0" dirty="0" smtClean="0"/>
          </a:p>
          <a:p>
            <a:endParaRPr lang="de-DE" dirty="0" smtClean="0"/>
          </a:p>
          <a:p>
            <a:r>
              <a:rPr lang="de-DE" dirty="0" smtClean="0"/>
              <a:t>----- Besprechungsnotizen (18.09.15 11:09) -----</a:t>
            </a:r>
          </a:p>
          <a:p>
            <a:r>
              <a:rPr lang="de-DE" dirty="0" smtClean="0"/>
              <a:t>vergleich senekovic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8552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smtClean="0">
                <a:sym typeface="Wingdings"/>
              </a:rPr>
              <a:t>OS</a:t>
            </a:r>
            <a:r>
              <a:rPr lang="de-DE" dirty="0" smtClean="0">
                <a:sym typeface="Wingdings"/>
              </a:rPr>
              <a:t> 35</a:t>
            </a:r>
            <a:r>
              <a:rPr lang="de-DE" baseline="0" dirty="0" smtClean="0">
                <a:sym typeface="Wingdings"/>
              </a:rPr>
              <a:t>  </a:t>
            </a:r>
            <a:r>
              <a:rPr lang="de-DE" sz="1200" dirty="0" smtClean="0">
                <a:solidFill>
                  <a:srgbClr val="333333"/>
                </a:solidFill>
                <a:latin typeface="Arial"/>
                <a:cs typeface="Arial"/>
                <a:sym typeface="Wingdings"/>
              </a:rPr>
              <a:t>32  27  24,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16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olidFill>
                  <a:srgbClr val="333333"/>
                </a:solidFill>
                <a:latin typeface="Arial"/>
                <a:cs typeface="Arial"/>
                <a:sym typeface="Wingdings"/>
              </a:rPr>
              <a:t>SSV</a:t>
            </a:r>
            <a:r>
              <a:rPr lang="de-DE" sz="1200" dirty="0" smtClean="0">
                <a:solidFill>
                  <a:srgbClr val="333333"/>
                </a:solidFill>
                <a:latin typeface="Arial"/>
                <a:cs typeface="Arial"/>
                <a:sym typeface="Wingdings"/>
              </a:rPr>
              <a:t> 42  55  59  77 LINEAR</a:t>
            </a:r>
            <a:endParaRPr lang="de-DE" dirty="0" smtClean="0"/>
          </a:p>
          <a:p>
            <a:endParaRPr lang="de-DE" dirty="0"/>
          </a:p>
          <a:p>
            <a:r>
              <a:rPr lang="de-DE" dirty="0"/>
              <a:t>----- Besprechungsnotizen (18.09.15 11:09) -----</a:t>
            </a:r>
          </a:p>
          <a:p>
            <a:r>
              <a:rPr lang="de-DE" dirty="0"/>
              <a:t>subjektiv besser obj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606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----- Besprechungsnotizen (18.09.15 11:09) ----</a:t>
            </a:r>
            <a:r>
              <a:rPr lang="de-DE" dirty="0" smtClean="0"/>
              <a:t>-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1CB20-CB7E-46EB-8095-070F69E9B84F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15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5" descr="vg_ppt_Elemente_OSS.pd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886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5" descr="vg_ppt_Elemente_OSS.pd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0"/>
            <a:ext cx="9886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 descr="vg_ppt_Elemente_OSS_150110.pd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0"/>
            <a:ext cx="9886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742950" y="3048000"/>
            <a:ext cx="8420100" cy="1165225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808080"/>
                </a:solidFill>
              </a:defRPr>
            </a:lvl1pPr>
          </a:lstStyle>
          <a:p>
            <a:r>
              <a:rPr lang="de-AT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5" descr="vg_ppt_Elemente_OSS_031209.pd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0"/>
            <a:ext cx="9886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5867400" cy="647700"/>
          </a:xfrm>
        </p:spPr>
        <p:txBody>
          <a:bodyPr>
            <a:normAutofit/>
          </a:bodyPr>
          <a:lstStyle>
            <a:lvl1pPr algn="l">
              <a:defRPr sz="2900">
                <a:solidFill>
                  <a:srgbClr val="808080"/>
                </a:solidFill>
              </a:defRPr>
            </a:lvl1pPr>
          </a:lstStyle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533400" y="2484437"/>
            <a:ext cx="8747654" cy="3230563"/>
          </a:xfrm>
        </p:spPr>
        <p:txBody>
          <a:bodyPr>
            <a:normAutofit/>
          </a:bodyPr>
          <a:lstStyle>
            <a:lvl1pPr>
              <a:buSzPct val="95000"/>
              <a:buFont typeface="Wingdings" charset="2"/>
              <a:buChar char="§"/>
              <a:defRPr sz="1900">
                <a:solidFill>
                  <a:srgbClr val="808080"/>
                </a:solidFill>
              </a:defRPr>
            </a:lvl1pPr>
            <a:lvl2pPr>
              <a:buSzPct val="95000"/>
              <a:buFont typeface="Wingdings" charset="2"/>
              <a:buChar char="§"/>
              <a:defRPr sz="1900">
                <a:solidFill>
                  <a:srgbClr val="808080"/>
                </a:solidFill>
              </a:defRPr>
            </a:lvl2pPr>
            <a:lvl3pPr>
              <a:buSzPct val="95000"/>
              <a:buFont typeface="Wingdings" charset="2"/>
              <a:buChar char="§"/>
              <a:defRPr sz="1900">
                <a:solidFill>
                  <a:srgbClr val="808080"/>
                </a:solidFill>
              </a:defRPr>
            </a:lvl3pPr>
            <a:lvl4pPr>
              <a:buSzPct val="95000"/>
              <a:buFont typeface="Wingdings" charset="2"/>
              <a:buChar char="§"/>
              <a:defRPr sz="1900">
                <a:solidFill>
                  <a:srgbClr val="808080"/>
                </a:solidFill>
              </a:defRPr>
            </a:lvl4pPr>
            <a:lvl5pPr>
              <a:buSzPct val="95000"/>
              <a:buFont typeface="Wingdings" charset="2"/>
              <a:buChar char="§"/>
              <a:defRPr sz="1900">
                <a:solidFill>
                  <a:srgbClr val="808080"/>
                </a:solidFill>
              </a:defRPr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Muster-Fußzeile z.B. Datum, Thema oder Name - nicht verpflichtend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7DA56-5F8C-4E76-AFE5-61478B1187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01650" y="2503488"/>
            <a:ext cx="8915400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 smtClean="0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501650" y="47625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Mastertitelformat bearbeiten</a:t>
            </a:r>
            <a:endParaRPr lang="de-DE" smtClean="0"/>
          </a:p>
        </p:txBody>
      </p:sp>
      <p:sp>
        <p:nvSpPr>
          <p:cNvPr id="378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5300" y="6597650"/>
            <a:ext cx="479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08080"/>
                </a:solidFill>
                <a:latin typeface="Arial MT" pitchFamily="-106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Muster-Fußzeile z.B. Datum, Thema oder Name - nicht verpflichtend</a:t>
            </a:r>
          </a:p>
        </p:txBody>
      </p:sp>
      <p:sp>
        <p:nvSpPr>
          <p:cNvPr id="3789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89850" y="6597650"/>
            <a:ext cx="17351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08080"/>
                </a:solidFill>
                <a:latin typeface="Arial MT" pitchFamily="-106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78E90BCD-3371-4F94-80AD-B2FF93F18A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900" b="1" kern="1200">
          <a:solidFill>
            <a:srgbClr val="808080"/>
          </a:solidFill>
          <a:latin typeface="Arial M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808080"/>
          </a:solidFill>
          <a:latin typeface="Arial MT" pitchFamily="-106" charset="0"/>
          <a:ea typeface="ＭＳ Ｐゴシック" pitchFamily="-105" charset="-128"/>
          <a:cs typeface="ＭＳ Ｐゴシック" pitchFamily="-106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808080"/>
          </a:solidFill>
          <a:latin typeface="Arial MT" pitchFamily="-106" charset="0"/>
          <a:ea typeface="ＭＳ Ｐゴシック" pitchFamily="-105" charset="-128"/>
          <a:cs typeface="ＭＳ Ｐゴシック" pitchFamily="-106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808080"/>
          </a:solidFill>
          <a:latin typeface="Arial MT" pitchFamily="-106" charset="0"/>
          <a:ea typeface="ＭＳ Ｐゴシック" pitchFamily="-105" charset="-128"/>
          <a:cs typeface="ＭＳ Ｐゴシック" pitchFamily="-106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808080"/>
          </a:solidFill>
          <a:latin typeface="Arial MT" pitchFamily="-106" charset="0"/>
          <a:ea typeface="ＭＳ Ｐゴシック" pitchFamily="-105" charset="-128"/>
          <a:cs typeface="ＭＳ Ｐゴシック" pitchFamily="-10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Arial" pitchFamily="-105" charset="0"/>
          <a:ea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Arial" pitchFamily="-105" charset="0"/>
          <a:ea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Arial" pitchFamily="-105" charset="0"/>
          <a:ea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Arial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900" kern="1200">
          <a:solidFill>
            <a:srgbClr val="808080"/>
          </a:solidFill>
          <a:latin typeface="Arial M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ú"/>
        <a:defRPr sz="1600" kern="1200">
          <a:solidFill>
            <a:srgbClr val="808080"/>
          </a:solidFill>
          <a:latin typeface="Arial M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ú"/>
        <a:defRPr sz="1600" kern="1200">
          <a:solidFill>
            <a:srgbClr val="808080"/>
          </a:solidFill>
          <a:latin typeface="Arial M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ú"/>
        <a:defRPr sz="1600" kern="1200">
          <a:solidFill>
            <a:srgbClr val="808080"/>
          </a:solidFill>
          <a:latin typeface="Arial M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ú"/>
        <a:defRPr sz="1600" kern="1200">
          <a:solidFill>
            <a:srgbClr val="808080"/>
          </a:solidFill>
          <a:latin typeface="Arial M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9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333333"/>
                </a:solidFill>
                <a:latin typeface="Arial"/>
                <a:cs typeface="Arial"/>
              </a:rPr>
              <a:t>Interessenskonflikt</a:t>
            </a:r>
            <a:endParaRPr lang="de-DE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 smtClean="0">
                <a:solidFill>
                  <a:srgbClr val="333333"/>
                </a:solidFill>
                <a:latin typeface="Arial"/>
                <a:cs typeface="Arial"/>
              </a:rPr>
              <a:t>Es besteht bei allen an der Studie teilnehmenden Personen kein  Interessenskonflikt</a:t>
            </a:r>
            <a:endParaRPr lang="de-DE" sz="20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03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333333"/>
                </a:solidFill>
                <a:latin typeface="Arial"/>
                <a:cs typeface="Arial"/>
              </a:rPr>
              <a:t>Constant</a:t>
            </a:r>
            <a:r>
              <a:rPr lang="de-DE" dirty="0" smtClean="0"/>
              <a:t> </a:t>
            </a:r>
            <a:r>
              <a:rPr lang="de-DE" sz="2800" dirty="0" smtClean="0">
                <a:solidFill>
                  <a:srgbClr val="333333"/>
                </a:solidFill>
                <a:latin typeface="Arial"/>
                <a:cs typeface="Arial"/>
              </a:rPr>
              <a:t>Score</a:t>
            </a:r>
            <a:endParaRPr lang="de-DE" sz="28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2317983"/>
              </p:ext>
            </p:extLst>
          </p:nvPr>
        </p:nvGraphicFramePr>
        <p:xfrm>
          <a:off x="848544" y="1772816"/>
          <a:ext cx="5238328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612900" y="6057900"/>
            <a:ext cx="840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P&lt;0.05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621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>
                <a:solidFill>
                  <a:srgbClr val="333333"/>
                </a:solidFill>
                <a:latin typeface="Arial"/>
                <a:cs typeface="Arial"/>
              </a:rPr>
              <a:t>Oxford Score</a:t>
            </a:r>
            <a:endParaRPr lang="de-DE" sz="28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8784922"/>
              </p:ext>
            </p:extLst>
          </p:nvPr>
        </p:nvGraphicFramePr>
        <p:xfrm>
          <a:off x="848544" y="1988840"/>
          <a:ext cx="5238328" cy="346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2336800" y="5816600"/>
            <a:ext cx="840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P&lt;0.05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285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333333"/>
                </a:solidFill>
                <a:latin typeface="Arial"/>
                <a:cs typeface="Arial"/>
              </a:rPr>
              <a:t>SSV</a:t>
            </a:r>
            <a:endParaRPr lang="de-DE" sz="28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3361316"/>
              </p:ext>
            </p:extLst>
          </p:nvPr>
        </p:nvGraphicFramePr>
        <p:xfrm>
          <a:off x="992560" y="1772816"/>
          <a:ext cx="5022850" cy="346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2438400" y="5816600"/>
            <a:ext cx="840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P&lt;0.05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25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333333"/>
                </a:solidFill>
              </a:rPr>
              <a:t>Patientin M.</a:t>
            </a:r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7716" y="1772816"/>
            <a:ext cx="8747654" cy="3230563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rgbClr val="333333"/>
                </a:solidFill>
                <a:latin typeface="Arial"/>
                <a:cs typeface="Arial"/>
              </a:rPr>
              <a:t>75a, R, </a:t>
            </a:r>
            <a:r>
              <a:rPr lang="fr-FR" sz="2000" dirty="0" err="1" smtClean="0">
                <a:solidFill>
                  <a:srgbClr val="333333"/>
                </a:solidFill>
                <a:latin typeface="Arial"/>
                <a:cs typeface="Arial"/>
              </a:rPr>
              <a:t>weiblich</a:t>
            </a:r>
            <a:endParaRPr lang="fr-FR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fr-FR" sz="2000" dirty="0" err="1" smtClean="0">
                <a:solidFill>
                  <a:srgbClr val="333333"/>
                </a:solidFill>
                <a:latin typeface="Arial"/>
                <a:cs typeface="Arial"/>
              </a:rPr>
              <a:t>Pensionistin</a:t>
            </a:r>
            <a:r>
              <a:rPr lang="fr-FR" sz="2000" dirty="0" smtClean="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fr-FR" sz="2000" dirty="0" err="1" smtClean="0">
                <a:solidFill>
                  <a:srgbClr val="333333"/>
                </a:solidFill>
                <a:latin typeface="Arial"/>
                <a:cs typeface="Arial"/>
              </a:rPr>
              <a:t>kein</a:t>
            </a:r>
            <a:r>
              <a:rPr lang="fr-FR" sz="2000" dirty="0" smtClean="0">
                <a:solidFill>
                  <a:srgbClr val="333333"/>
                </a:solidFill>
                <a:latin typeface="Arial"/>
                <a:cs typeface="Arial"/>
              </a:rPr>
              <a:t> Sport</a:t>
            </a:r>
            <a:endParaRPr lang="fr-FR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fr-FR" sz="2000" dirty="0" err="1" smtClean="0">
                <a:solidFill>
                  <a:srgbClr val="333333"/>
                </a:solidFill>
                <a:latin typeface="Arial"/>
                <a:cs typeface="Arial"/>
              </a:rPr>
              <a:t>Geschichte</a:t>
            </a:r>
            <a:r>
              <a:rPr lang="fr-FR" sz="2000" dirty="0" smtClean="0">
                <a:solidFill>
                  <a:srgbClr val="333333"/>
                </a:solidFill>
                <a:latin typeface="Arial"/>
                <a:cs typeface="Arial"/>
              </a:rPr>
              <a:t>:  </a:t>
            </a:r>
            <a:r>
              <a:rPr lang="fr-FR" sz="2000" dirty="0" err="1" smtClean="0">
                <a:solidFill>
                  <a:srgbClr val="333333"/>
                </a:solidFill>
                <a:latin typeface="Arial"/>
                <a:cs typeface="Arial"/>
              </a:rPr>
              <a:t>Sturz</a:t>
            </a:r>
            <a:r>
              <a:rPr lang="fr-FR" sz="2000" dirty="0" smtClean="0">
                <a:solidFill>
                  <a:srgbClr val="333333"/>
                </a:solidFill>
                <a:latin typeface="Arial"/>
                <a:cs typeface="Arial"/>
              </a:rPr>
              <a:t> 01/13 </a:t>
            </a:r>
            <a:r>
              <a:rPr lang="fr-FR" sz="2000" dirty="0" smtClean="0">
                <a:solidFill>
                  <a:srgbClr val="333333"/>
                </a:solidFill>
                <a:latin typeface="Arial"/>
                <a:cs typeface="Arial"/>
                <a:sym typeface="Wingdings"/>
              </a:rPr>
              <a:t> </a:t>
            </a:r>
            <a:r>
              <a:rPr lang="fr-FR" sz="2000" dirty="0" err="1" smtClean="0">
                <a:solidFill>
                  <a:srgbClr val="333333"/>
                </a:solidFill>
                <a:latin typeface="Arial"/>
                <a:cs typeface="Arial"/>
                <a:sym typeface="Wingdings"/>
              </a:rPr>
              <a:t>kons</a:t>
            </a:r>
            <a:r>
              <a:rPr lang="fr-FR" sz="2000" dirty="0" smtClean="0">
                <a:solidFill>
                  <a:srgbClr val="333333"/>
                </a:solidFill>
                <a:latin typeface="Arial"/>
                <a:cs typeface="Arial"/>
                <a:sym typeface="Wingdings"/>
              </a:rPr>
              <a:t>. Th  MRT SSP/ISP </a:t>
            </a:r>
            <a:r>
              <a:rPr lang="fr-FR" sz="2000" dirty="0" err="1" smtClean="0">
                <a:solidFill>
                  <a:srgbClr val="333333"/>
                </a:solidFill>
                <a:latin typeface="Arial"/>
                <a:cs typeface="Arial"/>
                <a:sym typeface="Wingdings"/>
              </a:rPr>
              <a:t>Ruptur</a:t>
            </a:r>
            <a:endParaRPr lang="fr-FR" sz="2000" dirty="0">
              <a:solidFill>
                <a:srgbClr val="333333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endParaRPr lang="fr-FR" sz="20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860091"/>
              </p:ext>
            </p:extLst>
          </p:nvPr>
        </p:nvGraphicFramePr>
        <p:xfrm>
          <a:off x="2130903" y="3501008"/>
          <a:ext cx="5503335" cy="2225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9969"/>
                <a:gridCol w="648072"/>
                <a:gridCol w="983960"/>
                <a:gridCol w="1100667"/>
                <a:gridCol w="1100667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CS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Prä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 Wo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 Mo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 Mo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Summe (100)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32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58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69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76</a:t>
                      </a:r>
                      <a:endParaRPr lang="de-DE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Schmerz (15)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Aktivität (20)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18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ROM (40)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40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Kraft</a:t>
                      </a:r>
                      <a:r>
                        <a:rPr lang="de-DE" baseline="0" dirty="0" smtClean="0"/>
                        <a:t> (25)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80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333333"/>
                </a:solidFill>
                <a:latin typeface="Arial"/>
                <a:cs typeface="Arial"/>
              </a:rPr>
              <a:t>ROM </a:t>
            </a:r>
            <a:r>
              <a:rPr lang="de-DE" sz="2800" dirty="0" err="1" smtClean="0">
                <a:solidFill>
                  <a:srgbClr val="333333"/>
                </a:solidFill>
                <a:latin typeface="Arial"/>
                <a:cs typeface="Arial"/>
              </a:rPr>
              <a:t>prä</a:t>
            </a:r>
            <a:r>
              <a:rPr lang="de-DE" sz="2800" dirty="0" smtClean="0">
                <a:solidFill>
                  <a:srgbClr val="333333"/>
                </a:solidFill>
                <a:latin typeface="Arial"/>
                <a:cs typeface="Arial"/>
              </a:rPr>
              <a:t> OP</a:t>
            </a:r>
            <a:endParaRPr lang="de-DE" sz="28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6" name="Bild 5" descr="IMG_218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0" y="1844824"/>
            <a:ext cx="3048000" cy="4064000"/>
          </a:xfrm>
          <a:prstGeom prst="rect">
            <a:avLst/>
          </a:prstGeom>
        </p:spPr>
      </p:pic>
      <p:pic>
        <p:nvPicPr>
          <p:cNvPr id="7" name="Bild 6" descr="IMG_218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10" y="1827973"/>
            <a:ext cx="3048000" cy="4064000"/>
          </a:xfrm>
          <a:prstGeom prst="rect">
            <a:avLst/>
          </a:prstGeom>
        </p:spPr>
      </p:pic>
      <p:pic>
        <p:nvPicPr>
          <p:cNvPr id="8" name="Bild 7" descr="IMG_218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0" y="1844824"/>
            <a:ext cx="3048000" cy="4064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36576" y="2780928"/>
            <a:ext cx="432048" cy="144016"/>
          </a:xfrm>
          <a:prstGeom prst="rect">
            <a:avLst/>
          </a:prstGeom>
          <a:solidFill>
            <a:srgbClr val="333333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4232920" y="2636912"/>
            <a:ext cx="432048" cy="144016"/>
          </a:xfrm>
          <a:prstGeom prst="rect">
            <a:avLst/>
          </a:prstGeom>
          <a:solidFill>
            <a:srgbClr val="333333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1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333333"/>
                </a:solidFill>
              </a:rPr>
              <a:t>Rö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Prä</a:t>
            </a:r>
            <a:r>
              <a:rPr lang="de-DE" dirty="0" smtClean="0">
                <a:solidFill>
                  <a:srgbClr val="333333"/>
                </a:solidFill>
              </a:rPr>
              <a:t> OP</a:t>
            </a:r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6" name="Bild 5" descr="Bildschirmfoto 2015-09-17 um 18.05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32" y="115639"/>
            <a:ext cx="2219080" cy="3456385"/>
          </a:xfrm>
          <a:prstGeom prst="rect">
            <a:avLst/>
          </a:prstGeom>
        </p:spPr>
      </p:pic>
      <p:pic>
        <p:nvPicPr>
          <p:cNvPr id="9" name="Bild 8" descr="Bildschirmfoto 2015-09-17 um 18.05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26" y="137096"/>
            <a:ext cx="2479351" cy="345638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4" y="2780928"/>
            <a:ext cx="3775378" cy="352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7787"/>
            <a:ext cx="3499738" cy="327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66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 smtClean="0">
                <a:solidFill>
                  <a:srgbClr val="333333"/>
                </a:solidFill>
                <a:latin typeface="Arial"/>
                <a:cs typeface="Arial"/>
              </a:rPr>
              <a:t>Intra</a:t>
            </a:r>
            <a:r>
              <a:rPr lang="de-DE" sz="2800" dirty="0" smtClean="0">
                <a:solidFill>
                  <a:srgbClr val="333333"/>
                </a:solidFill>
                <a:latin typeface="Arial"/>
                <a:cs typeface="Arial"/>
              </a:rPr>
              <a:t> OP</a:t>
            </a:r>
            <a:endParaRPr lang="de-DE" sz="28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grpSp>
        <p:nvGrpSpPr>
          <p:cNvPr id="11" name="Gruppierung 10"/>
          <p:cNvGrpSpPr/>
          <p:nvPr/>
        </p:nvGrpSpPr>
        <p:grpSpPr>
          <a:xfrm>
            <a:off x="416496" y="1358156"/>
            <a:ext cx="3429372" cy="2750881"/>
            <a:chOff x="515516" y="1539404"/>
            <a:chExt cx="3788885" cy="2840277"/>
          </a:xfrm>
        </p:grpSpPr>
        <p:pic>
          <p:nvPicPr>
            <p:cNvPr id="6" name="Bild 5" descr="Michalski Gertraud-1939.09.15-ES-2015.02.26-10_07_53-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516" y="1539404"/>
              <a:ext cx="3788885" cy="2840277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533400" y="1539404"/>
              <a:ext cx="747192" cy="593452"/>
            </a:xfrm>
            <a:prstGeom prst="rect">
              <a:avLst/>
            </a:prstGeom>
            <a:solidFill>
              <a:srgbClr val="333333"/>
            </a:solidFill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5242040" y="3284985"/>
            <a:ext cx="3815416" cy="3312666"/>
            <a:chOff x="1971368" y="4179764"/>
            <a:chExt cx="3289052" cy="2465585"/>
          </a:xfrm>
        </p:grpSpPr>
        <p:pic>
          <p:nvPicPr>
            <p:cNvPr id="14" name="Bild 13" descr="Michalski Gertraud-1939.09.15-ES-2015.02.26-10_07_53-1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368" y="4179764"/>
              <a:ext cx="3289052" cy="2465585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1971368" y="4210404"/>
              <a:ext cx="684188" cy="338554"/>
            </a:xfrm>
            <a:prstGeom prst="rect">
              <a:avLst/>
            </a:prstGeom>
            <a:solidFill>
              <a:srgbClr val="333333"/>
            </a:solidFill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4016896" y="685800"/>
            <a:ext cx="3096871" cy="2451173"/>
            <a:chOff x="4304401" y="1124744"/>
            <a:chExt cx="3728864" cy="2795283"/>
          </a:xfrm>
        </p:grpSpPr>
        <p:pic>
          <p:nvPicPr>
            <p:cNvPr id="13" name="Bild 12" descr="Michalski Gertraud-1939.09.15-ES-2015.02.26-10_07_53-9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401" y="1124744"/>
              <a:ext cx="3728864" cy="2795283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4316480" y="1130300"/>
              <a:ext cx="708527" cy="338554"/>
            </a:xfrm>
            <a:prstGeom prst="rect">
              <a:avLst/>
            </a:prstGeom>
            <a:solidFill>
              <a:srgbClr val="333333"/>
            </a:solidFill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</p:grpSp>
      <p:grpSp>
        <p:nvGrpSpPr>
          <p:cNvPr id="20" name="Gruppierung 19"/>
          <p:cNvGrpSpPr/>
          <p:nvPr/>
        </p:nvGrpSpPr>
        <p:grpSpPr>
          <a:xfrm>
            <a:off x="1290624" y="4168924"/>
            <a:ext cx="2952328" cy="2442455"/>
            <a:chOff x="4746412" y="3958832"/>
            <a:chExt cx="3799750" cy="2840277"/>
          </a:xfrm>
        </p:grpSpPr>
        <p:pic>
          <p:nvPicPr>
            <p:cNvPr id="12" name="Bild 11" descr="Michalski Gertraud-1939.09.15-ES-2015.02.26-10_07_53-3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276" y="3958832"/>
              <a:ext cx="3788886" cy="2840277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4746412" y="4018100"/>
              <a:ext cx="738560" cy="338554"/>
            </a:xfrm>
            <a:prstGeom prst="rect">
              <a:avLst/>
            </a:prstGeom>
            <a:solidFill>
              <a:srgbClr val="333333"/>
            </a:solidFill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53159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>
                <a:solidFill>
                  <a:srgbClr val="333333"/>
                </a:solidFill>
                <a:latin typeface="Arial"/>
                <a:cs typeface="Arial"/>
              </a:rPr>
              <a:t>ROM 6 Monate</a:t>
            </a:r>
            <a:endParaRPr lang="de-DE" sz="28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11" name="Bild 10" descr="Bildschirmfoto 2015-09-17 um 18.02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4" y="3837451"/>
            <a:ext cx="2275210" cy="2785971"/>
          </a:xfrm>
          <a:prstGeom prst="rect">
            <a:avLst/>
          </a:prstGeom>
        </p:spPr>
      </p:pic>
      <p:pic>
        <p:nvPicPr>
          <p:cNvPr id="14" name="Bild 13" descr="Bildschirmfoto 2015-09-17 um 18.0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72" y="3717032"/>
            <a:ext cx="1908327" cy="3060699"/>
          </a:xfrm>
          <a:prstGeom prst="rect">
            <a:avLst/>
          </a:prstGeom>
        </p:spPr>
      </p:pic>
      <p:grpSp>
        <p:nvGrpSpPr>
          <p:cNvPr id="3" name="Gruppierung 2"/>
          <p:cNvGrpSpPr/>
          <p:nvPr/>
        </p:nvGrpSpPr>
        <p:grpSpPr>
          <a:xfrm>
            <a:off x="3656856" y="1300548"/>
            <a:ext cx="2328581" cy="3104775"/>
            <a:chOff x="3656856" y="1484784"/>
            <a:chExt cx="2328581" cy="3104775"/>
          </a:xfrm>
        </p:grpSpPr>
        <p:pic>
          <p:nvPicPr>
            <p:cNvPr id="8" name="Bild 7" descr="IMG_2662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856" y="1484784"/>
              <a:ext cx="2328581" cy="3104775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4448944" y="2708920"/>
              <a:ext cx="432048" cy="144016"/>
            </a:xfrm>
            <a:prstGeom prst="rect">
              <a:avLst/>
            </a:prstGeom>
            <a:solidFill>
              <a:srgbClr val="333333"/>
            </a:solidFill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</p:grpSp>
      <p:pic>
        <p:nvPicPr>
          <p:cNvPr id="9" name="Bild 8" descr="IMG_266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77" y="1300548"/>
            <a:ext cx="2328581" cy="3104775"/>
          </a:xfrm>
          <a:prstGeom prst="rect">
            <a:avLst/>
          </a:prstGeom>
        </p:spPr>
      </p:pic>
      <p:grpSp>
        <p:nvGrpSpPr>
          <p:cNvPr id="13" name="Gruppierung 12"/>
          <p:cNvGrpSpPr/>
          <p:nvPr/>
        </p:nvGrpSpPr>
        <p:grpSpPr>
          <a:xfrm>
            <a:off x="200472" y="1300548"/>
            <a:ext cx="2328581" cy="3104775"/>
            <a:chOff x="200472" y="1300548"/>
            <a:chExt cx="2328581" cy="3104775"/>
          </a:xfrm>
        </p:grpSpPr>
        <p:grpSp>
          <p:nvGrpSpPr>
            <p:cNvPr id="6" name="Gruppierung 5"/>
            <p:cNvGrpSpPr/>
            <p:nvPr/>
          </p:nvGrpSpPr>
          <p:grpSpPr>
            <a:xfrm>
              <a:off x="200472" y="1300548"/>
              <a:ext cx="2328581" cy="3104775"/>
              <a:chOff x="680203" y="1484784"/>
              <a:chExt cx="2328581" cy="3104775"/>
            </a:xfrm>
          </p:grpSpPr>
          <p:sp>
            <p:nvSpPr>
              <p:cNvPr id="10" name="Textfeld 9"/>
              <p:cNvSpPr txBox="1"/>
              <p:nvPr/>
            </p:nvSpPr>
            <p:spPr>
              <a:xfrm>
                <a:off x="1568624" y="2509540"/>
                <a:ext cx="432048" cy="144016"/>
              </a:xfrm>
              <a:prstGeom prst="rect">
                <a:avLst/>
              </a:prstGeom>
              <a:solidFill>
                <a:srgbClr val="333333"/>
              </a:solidFill>
            </p:spPr>
            <p:txBody>
              <a:bodyPr wrap="square" rtlCol="0">
                <a:spAutoFit/>
              </a:bodyPr>
              <a:lstStyle/>
              <a:p>
                <a:endParaRPr lang="de-DE" dirty="0"/>
              </a:p>
            </p:txBody>
          </p:sp>
          <p:pic>
            <p:nvPicPr>
              <p:cNvPr id="7" name="Bild 6" descr="IMG_2661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203" y="1484784"/>
                <a:ext cx="2328581" cy="3104775"/>
              </a:xfrm>
              <a:prstGeom prst="rect">
                <a:avLst/>
              </a:prstGeom>
            </p:spPr>
          </p:pic>
        </p:grpSp>
        <p:sp>
          <p:nvSpPr>
            <p:cNvPr id="15" name="Textfeld 14"/>
            <p:cNvSpPr txBox="1"/>
            <p:nvPr/>
          </p:nvSpPr>
          <p:spPr>
            <a:xfrm>
              <a:off x="1054861" y="2365104"/>
              <a:ext cx="432048" cy="144016"/>
            </a:xfrm>
            <a:prstGeom prst="rect">
              <a:avLst/>
            </a:prstGeom>
            <a:solidFill>
              <a:srgbClr val="333333"/>
            </a:solidFill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54371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>
                <a:solidFill>
                  <a:srgbClr val="333333"/>
                </a:solidFill>
                <a:latin typeface="Arial"/>
                <a:cs typeface="Arial"/>
              </a:rPr>
              <a:t>Conclusio	</a:t>
            </a:r>
            <a:endParaRPr lang="de-DE" sz="28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296" y="1772816"/>
            <a:ext cx="8929688" cy="3960440"/>
          </a:xfrm>
        </p:spPr>
        <p:txBody>
          <a:bodyPr>
            <a:normAutofit lnSpcReduction="10000"/>
          </a:bodyPr>
          <a:lstStyle/>
          <a:p>
            <a:r>
              <a:rPr lang="de-DE" sz="2400" dirty="0" smtClean="0">
                <a:solidFill>
                  <a:srgbClr val="333333"/>
                </a:solidFill>
                <a:latin typeface="Arial"/>
                <a:cs typeface="Arial"/>
              </a:rPr>
              <a:t>Verbesserung in: Schmerz, Bewegung, kaum Kraft (6 Mo)</a:t>
            </a:r>
          </a:p>
          <a:p>
            <a:r>
              <a:rPr lang="de-DE" sz="2400" dirty="0" smtClean="0">
                <a:solidFill>
                  <a:srgbClr val="333333"/>
                </a:solidFill>
                <a:latin typeface="Arial"/>
                <a:cs typeface="Arial"/>
              </a:rPr>
              <a:t>Keine Revisionen </a:t>
            </a:r>
          </a:p>
          <a:p>
            <a:r>
              <a:rPr lang="de-DE" sz="2400" dirty="0" smtClean="0">
                <a:solidFill>
                  <a:srgbClr val="333333"/>
                </a:solidFill>
                <a:latin typeface="Arial"/>
                <a:cs typeface="Arial"/>
              </a:rPr>
              <a:t>Kurze Verweildauer </a:t>
            </a:r>
          </a:p>
          <a:p>
            <a:r>
              <a:rPr lang="de-DE" sz="2400" dirty="0" smtClean="0">
                <a:solidFill>
                  <a:srgbClr val="333333"/>
                </a:solidFill>
                <a:latin typeface="Arial"/>
                <a:cs typeface="Arial"/>
              </a:rPr>
              <a:t>Minimal invasiv, minimale Belastung</a:t>
            </a:r>
          </a:p>
          <a:p>
            <a:r>
              <a:rPr lang="de-DE" sz="2400" dirty="0" smtClean="0">
                <a:solidFill>
                  <a:srgbClr val="333333"/>
                </a:solidFill>
                <a:latin typeface="Arial"/>
                <a:cs typeface="Arial"/>
              </a:rPr>
              <a:t>5-15 min Implantationszeit</a:t>
            </a:r>
            <a:br>
              <a:rPr lang="de-DE" sz="2400" dirty="0" smtClean="0">
                <a:solidFill>
                  <a:srgbClr val="333333"/>
                </a:solidFill>
                <a:latin typeface="Arial"/>
                <a:cs typeface="Arial"/>
              </a:rPr>
            </a:br>
            <a:endParaRPr lang="de-DE" sz="2400" dirty="0" smtClean="0">
              <a:solidFill>
                <a:srgbClr val="333333"/>
              </a:solidFill>
              <a:latin typeface="Arial"/>
              <a:cs typeface="Arial"/>
            </a:endParaRPr>
          </a:p>
          <a:p>
            <a:r>
              <a:rPr lang="de-DE" sz="2400" dirty="0">
                <a:solidFill>
                  <a:srgbClr val="333333"/>
                </a:solidFill>
                <a:latin typeface="Arial"/>
                <a:cs typeface="Arial"/>
              </a:rPr>
              <a:t>Alternative zur inversen S-TEP in ausgewählten Fällen (Indikation!)</a:t>
            </a:r>
          </a:p>
          <a:p>
            <a:r>
              <a:rPr lang="de-DE" sz="2400" dirty="0" smtClean="0">
                <a:solidFill>
                  <a:srgbClr val="333333"/>
                </a:solidFill>
                <a:latin typeface="Arial"/>
                <a:cs typeface="Arial"/>
              </a:rPr>
              <a:t>Haltbarkeit Ballon?</a:t>
            </a:r>
          </a:p>
          <a:p>
            <a:r>
              <a:rPr lang="de-DE" sz="2400" dirty="0" smtClean="0">
                <a:solidFill>
                  <a:srgbClr val="333333"/>
                </a:solidFill>
                <a:latin typeface="Arial"/>
                <a:cs typeface="Arial"/>
              </a:rPr>
              <a:t>Langzeitergebnisse</a:t>
            </a:r>
          </a:p>
          <a:p>
            <a:endParaRPr lang="de-DE" sz="24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469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32520" y="278092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accent2"/>
                </a:solidFill>
              </a:rPr>
              <a:t>VIELEN DANK!</a:t>
            </a:r>
            <a:endParaRPr lang="de-DE" sz="4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 txBox="1">
            <a:spLocks noChangeArrowheads="1"/>
          </p:cNvSpPr>
          <p:nvPr/>
        </p:nvSpPr>
        <p:spPr bwMode="auto">
          <a:xfrm>
            <a:off x="742950" y="2204864"/>
            <a:ext cx="84201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de-DE" sz="4000" b="1" dirty="0" smtClean="0">
                <a:solidFill>
                  <a:srgbClr val="333333"/>
                </a:solidFill>
              </a:rPr>
              <a:t>Der </a:t>
            </a:r>
            <a:r>
              <a:rPr lang="de-DE" sz="4000" b="1" dirty="0" err="1" smtClean="0">
                <a:solidFill>
                  <a:srgbClr val="333333"/>
                </a:solidFill>
              </a:rPr>
              <a:t>subacromiale</a:t>
            </a:r>
            <a:r>
              <a:rPr lang="de-DE" sz="4000" b="1" dirty="0" smtClean="0">
                <a:solidFill>
                  <a:srgbClr val="333333"/>
                </a:solidFill>
              </a:rPr>
              <a:t> </a:t>
            </a:r>
            <a:r>
              <a:rPr lang="de-DE" sz="4000" b="1" dirty="0" err="1" smtClean="0">
                <a:solidFill>
                  <a:srgbClr val="333333"/>
                </a:solidFill>
              </a:rPr>
              <a:t>InSpace</a:t>
            </a:r>
            <a:r>
              <a:rPr lang="de-DE" sz="4000" b="1" dirty="0">
                <a:solidFill>
                  <a:srgbClr val="333333"/>
                </a:solidFill>
              </a:rPr>
              <a:t>-</a:t>
            </a:r>
            <a:r>
              <a:rPr lang="de-DE" sz="4000" b="1" dirty="0" smtClean="0">
                <a:solidFill>
                  <a:srgbClr val="333333"/>
                </a:solidFill>
              </a:rPr>
              <a:t>Ballon zur Behandlung irreparabler </a:t>
            </a:r>
            <a:r>
              <a:rPr lang="de-DE" sz="4000" b="1" dirty="0" err="1" smtClean="0">
                <a:solidFill>
                  <a:srgbClr val="333333"/>
                </a:solidFill>
              </a:rPr>
              <a:t>Rotatorenmanschettendefekte</a:t>
            </a:r>
            <a:endParaRPr lang="de-DE" sz="4000" b="1" dirty="0">
              <a:solidFill>
                <a:srgbClr val="333333"/>
              </a:solidFill>
            </a:endParaRPr>
          </a:p>
        </p:txBody>
      </p:sp>
      <p:sp>
        <p:nvSpPr>
          <p:cNvPr id="10242" name="Rectangle 3"/>
          <p:cNvSpPr txBox="1">
            <a:spLocks noChangeArrowheads="1"/>
          </p:cNvSpPr>
          <p:nvPr/>
        </p:nvSpPr>
        <p:spPr bwMode="auto">
          <a:xfrm>
            <a:off x="457200" y="4365104"/>
            <a:ext cx="89154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de-DE" sz="2400" b="1" u="sng" dirty="0" smtClean="0">
                <a:solidFill>
                  <a:srgbClr val="333333"/>
                </a:solidFill>
              </a:rPr>
              <a:t>Bauer </a:t>
            </a:r>
            <a:r>
              <a:rPr lang="de-DE" sz="2400" b="1" u="sng" dirty="0" smtClean="0">
                <a:solidFill>
                  <a:srgbClr val="333333"/>
                </a:solidFill>
              </a:rPr>
              <a:t>L</a:t>
            </a:r>
            <a:r>
              <a:rPr lang="de-DE" sz="2400" dirty="0">
                <a:solidFill>
                  <a:srgbClr val="333333"/>
                </a:solidFill>
              </a:rPr>
              <a:t>, Lanz U, </a:t>
            </a:r>
            <a:r>
              <a:rPr lang="de-DE" sz="2400" dirty="0" err="1" smtClean="0">
                <a:solidFill>
                  <a:srgbClr val="333333"/>
                </a:solidFill>
              </a:rPr>
              <a:t>Buxbaumer</a:t>
            </a:r>
            <a:r>
              <a:rPr lang="de-DE" sz="2400" dirty="0" smtClean="0">
                <a:solidFill>
                  <a:srgbClr val="333333"/>
                </a:solidFill>
              </a:rPr>
              <a:t> P, Pokorny-Olsen A, </a:t>
            </a:r>
            <a:r>
              <a:rPr lang="de-DE" sz="2400" smtClean="0">
                <a:solidFill>
                  <a:srgbClr val="333333"/>
                </a:solidFill>
              </a:rPr>
              <a:t>Meraner </a:t>
            </a:r>
            <a:r>
              <a:rPr lang="de-DE" sz="2400" smtClean="0">
                <a:solidFill>
                  <a:srgbClr val="333333"/>
                </a:solidFill>
              </a:rPr>
              <a:t>D, </a:t>
            </a:r>
            <a:r>
              <a:rPr lang="de-DE" sz="2400" dirty="0" err="1" smtClean="0">
                <a:solidFill>
                  <a:srgbClr val="333333"/>
                </a:solidFill>
              </a:rPr>
              <a:t>Wurnig</a:t>
            </a:r>
            <a:r>
              <a:rPr lang="de-DE" sz="2400" dirty="0" smtClean="0">
                <a:solidFill>
                  <a:srgbClr val="333333"/>
                </a:solidFill>
              </a:rPr>
              <a:t> C</a:t>
            </a:r>
            <a:endParaRPr lang="de-DE" sz="2400" dirty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333333"/>
                </a:solidFill>
                <a:latin typeface="Arial"/>
                <a:cs typeface="Arial"/>
              </a:rPr>
              <a:t>Hypothese/Fragestellung</a:t>
            </a:r>
            <a:endParaRPr lang="de-DE" sz="28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>
                <a:solidFill>
                  <a:srgbClr val="333333"/>
                </a:solidFill>
              </a:rPr>
              <a:t>Ist der </a:t>
            </a:r>
            <a:r>
              <a:rPr lang="de-DE" sz="2400" dirty="0" err="1" smtClean="0">
                <a:solidFill>
                  <a:srgbClr val="333333"/>
                </a:solidFill>
                <a:latin typeface="Arial"/>
                <a:cs typeface="Arial"/>
              </a:rPr>
              <a:t>InSpace</a:t>
            </a:r>
            <a:r>
              <a:rPr lang="de-DE" sz="2400" dirty="0" smtClean="0">
                <a:solidFill>
                  <a:srgbClr val="333333"/>
                </a:solidFill>
              </a:rPr>
              <a:t> Ballon eine geeignete Therapie bei irreparablen </a:t>
            </a:r>
            <a:r>
              <a:rPr lang="de-DE" sz="2400" dirty="0" err="1" smtClean="0">
                <a:solidFill>
                  <a:srgbClr val="333333"/>
                </a:solidFill>
              </a:rPr>
              <a:t>Rotatorenmanschettendefekten</a:t>
            </a:r>
            <a:r>
              <a:rPr lang="de-DE" sz="2400" dirty="0" smtClean="0">
                <a:solidFill>
                  <a:srgbClr val="333333"/>
                </a:solidFill>
              </a:rPr>
              <a:t>?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76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718FDE5-902D-4D44-A052-73A72CADC1B5}" type="slidenum">
              <a:rPr lang="de-DE" smtClean="0">
                <a:latin typeface="Arial MT"/>
                <a:ea typeface="ＭＳ Ｐゴシック"/>
              </a:rPr>
              <a:pPr/>
              <a:t>5</a:t>
            </a:fld>
            <a:endParaRPr lang="de-DE" smtClean="0">
              <a:latin typeface="Arial MT"/>
              <a:ea typeface="ＭＳ Ｐゴシック"/>
            </a:endParaRPr>
          </a:p>
        </p:txBody>
      </p:sp>
      <p:sp>
        <p:nvSpPr>
          <p:cNvPr id="11268" name="Rectangle 2"/>
          <p:cNvSpPr txBox="1">
            <a:spLocks noChangeArrowheads="1"/>
          </p:cNvSpPr>
          <p:nvPr/>
        </p:nvSpPr>
        <p:spPr bwMode="auto">
          <a:xfrm>
            <a:off x="533400" y="685800"/>
            <a:ext cx="5867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de-DE" sz="2800" b="1" dirty="0" err="1" smtClean="0">
                <a:solidFill>
                  <a:srgbClr val="333333"/>
                </a:solidFill>
              </a:rPr>
              <a:t>Inspace</a:t>
            </a:r>
            <a:r>
              <a:rPr lang="de-DE" sz="2800" b="1" dirty="0" smtClean="0">
                <a:solidFill>
                  <a:srgbClr val="333333"/>
                </a:solidFill>
              </a:rPr>
              <a:t> Ballon</a:t>
            </a:r>
            <a:endParaRPr lang="de-DE" sz="2800" b="1" dirty="0">
              <a:solidFill>
                <a:srgbClr val="333333"/>
              </a:solidFill>
            </a:endParaRPr>
          </a:p>
        </p:txBody>
      </p:sp>
      <p:pic>
        <p:nvPicPr>
          <p:cNvPr id="2" name="Bild 1" descr="Bildschirmfoto 2015-09-10 um 16.45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484784"/>
            <a:ext cx="3987552" cy="3117367"/>
          </a:xfrm>
          <a:prstGeom prst="rect">
            <a:avLst/>
          </a:prstGeom>
        </p:spPr>
      </p:pic>
      <p:pic>
        <p:nvPicPr>
          <p:cNvPr id="3" name="Bild 2" descr="Bildschirmfoto 2015-09-10 um 16.45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37" y="3711955"/>
            <a:ext cx="4876951" cy="252535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33401" y="4602151"/>
            <a:ext cx="1135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InSpace</a:t>
            </a:r>
            <a:r>
              <a:rPr lang="de-DE" baseline="30000" dirty="0" err="1" smtClean="0"/>
              <a:t>TM</a:t>
            </a:r>
            <a:endParaRPr lang="de-DE" baseline="30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333333"/>
                </a:solidFill>
              </a:rPr>
              <a:t>Intra</a:t>
            </a:r>
            <a:r>
              <a:rPr lang="de-DE" dirty="0" smtClean="0">
                <a:solidFill>
                  <a:srgbClr val="333333"/>
                </a:solidFill>
              </a:rPr>
              <a:t> OP Video</a:t>
            </a:r>
            <a:endParaRPr lang="de-DE" dirty="0">
              <a:solidFill>
                <a:srgbClr val="333333"/>
              </a:solidFill>
            </a:endParaRPr>
          </a:p>
        </p:txBody>
      </p:sp>
      <p:pic>
        <p:nvPicPr>
          <p:cNvPr id="6" name="InSpace Ballon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8584" y="1628676"/>
            <a:ext cx="7776891" cy="4374232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7DA56-5F8C-4E76-AFE5-61478B11873E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03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8"/>
          <p:cNvSpPr txBox="1">
            <a:spLocks noGrp="1" noChangeArrowheads="1"/>
          </p:cNvSpPr>
          <p:nvPr/>
        </p:nvSpPr>
        <p:spPr bwMode="auto">
          <a:xfrm>
            <a:off x="495300" y="6597650"/>
            <a:ext cx="479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de-DE" sz="900" dirty="0">
              <a:solidFill>
                <a:srgbClr val="808080"/>
              </a:solidFill>
              <a:latin typeface="Arial MT"/>
            </a:endParaRPr>
          </a:p>
        </p:txBody>
      </p:sp>
      <p:sp>
        <p:nvSpPr>
          <p:cNvPr id="12290" name="Rectangle 9"/>
          <p:cNvSpPr txBox="1">
            <a:spLocks noGrp="1" noChangeArrowheads="1"/>
          </p:cNvSpPr>
          <p:nvPr/>
        </p:nvSpPr>
        <p:spPr bwMode="auto">
          <a:xfrm>
            <a:off x="7689850" y="6597650"/>
            <a:ext cx="17351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ACC065A-8D6C-4EC4-9875-C6B7CDF5B229}" type="slidenum">
              <a:rPr lang="de-DE" sz="900">
                <a:solidFill>
                  <a:srgbClr val="808080"/>
                </a:solidFill>
                <a:latin typeface="Arial MT"/>
              </a:rPr>
              <a:pPr algn="r" eaLnBrk="0" hangingPunct="0"/>
              <a:t>7</a:t>
            </a:fld>
            <a:endParaRPr lang="de-DE" sz="900">
              <a:solidFill>
                <a:srgbClr val="808080"/>
              </a:solidFill>
              <a:latin typeface="Arial MT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533400" y="1844824"/>
            <a:ext cx="8747125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r>
              <a:rPr lang="de-DE" sz="2400" dirty="0" err="1" smtClean="0">
                <a:solidFill>
                  <a:srgbClr val="333333"/>
                </a:solidFill>
              </a:rPr>
              <a:t>Savarese</a:t>
            </a:r>
            <a:r>
              <a:rPr lang="de-DE" sz="2400" dirty="0" smtClean="0">
                <a:solidFill>
                  <a:srgbClr val="333333"/>
                </a:solidFill>
              </a:rPr>
              <a:t> et al., </a:t>
            </a:r>
            <a:r>
              <a:rPr lang="de-DE" sz="2400" dirty="0" err="1" smtClean="0">
                <a:solidFill>
                  <a:srgbClr val="333333"/>
                </a:solidFill>
              </a:rPr>
              <a:t>Arthroscopy</a:t>
            </a:r>
            <a:r>
              <a:rPr lang="de-DE" sz="2400" dirty="0" smtClean="0">
                <a:solidFill>
                  <a:srgbClr val="333333"/>
                </a:solidFill>
              </a:rPr>
              <a:t> </a:t>
            </a:r>
            <a:r>
              <a:rPr lang="de-DE" sz="2400" dirty="0" err="1" smtClean="0">
                <a:solidFill>
                  <a:srgbClr val="333333"/>
                </a:solidFill>
              </a:rPr>
              <a:t>Techniques</a:t>
            </a:r>
            <a:r>
              <a:rPr lang="de-DE" sz="2400" dirty="0" smtClean="0">
                <a:solidFill>
                  <a:srgbClr val="333333"/>
                </a:solidFill>
              </a:rPr>
              <a:t> 2012:</a:t>
            </a:r>
            <a:br>
              <a:rPr lang="de-DE" sz="2400" dirty="0" smtClean="0">
                <a:solidFill>
                  <a:srgbClr val="333333"/>
                </a:solidFill>
              </a:rPr>
            </a:br>
            <a:r>
              <a:rPr lang="de-DE" sz="2400" dirty="0" smtClean="0">
                <a:solidFill>
                  <a:srgbClr val="333333"/>
                </a:solidFill>
              </a:rPr>
              <a:t>Erstbeschreibung der OP Technik</a:t>
            </a:r>
          </a:p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r>
              <a:rPr lang="de-DE" sz="2400" dirty="0" err="1" smtClean="0">
                <a:solidFill>
                  <a:srgbClr val="333333"/>
                </a:solidFill>
              </a:rPr>
              <a:t>Gervasi</a:t>
            </a:r>
            <a:r>
              <a:rPr lang="de-DE" sz="2400" dirty="0" smtClean="0">
                <a:solidFill>
                  <a:srgbClr val="333333"/>
                </a:solidFill>
              </a:rPr>
              <a:t> et al,. </a:t>
            </a:r>
            <a:r>
              <a:rPr lang="de-DE" sz="2400" dirty="0" err="1" smtClean="0">
                <a:solidFill>
                  <a:srgbClr val="333333"/>
                </a:solidFill>
              </a:rPr>
              <a:t>Arthroscopy</a:t>
            </a:r>
            <a:r>
              <a:rPr lang="de-DE" sz="2400" dirty="0" smtClean="0">
                <a:solidFill>
                  <a:srgbClr val="333333"/>
                </a:solidFill>
              </a:rPr>
              <a:t> </a:t>
            </a:r>
            <a:r>
              <a:rPr lang="de-DE" sz="2400" dirty="0" err="1" smtClean="0">
                <a:solidFill>
                  <a:srgbClr val="333333"/>
                </a:solidFill>
              </a:rPr>
              <a:t>Techniques</a:t>
            </a:r>
            <a:r>
              <a:rPr lang="de-DE" sz="2400" dirty="0" smtClean="0">
                <a:solidFill>
                  <a:srgbClr val="333333"/>
                </a:solidFill>
              </a:rPr>
              <a:t> 2014:</a:t>
            </a:r>
            <a:br>
              <a:rPr lang="de-DE" sz="2400" dirty="0" smtClean="0">
                <a:solidFill>
                  <a:srgbClr val="333333"/>
                </a:solidFill>
              </a:rPr>
            </a:br>
            <a:r>
              <a:rPr lang="de-DE" sz="2400" dirty="0" smtClean="0">
                <a:solidFill>
                  <a:srgbClr val="333333"/>
                </a:solidFill>
              </a:rPr>
              <a:t>OP in Lokalanästhesie</a:t>
            </a:r>
          </a:p>
          <a:p>
            <a:pPr eaLnBrk="0" hangingPunct="0">
              <a:spcBef>
                <a:spcPct val="20000"/>
              </a:spcBef>
              <a:buSzPct val="95000"/>
            </a:pPr>
            <a:endParaRPr lang="de-DE" sz="2400" dirty="0">
              <a:solidFill>
                <a:srgbClr val="333333"/>
              </a:solidFill>
            </a:endParaRPr>
          </a:p>
        </p:txBody>
      </p:sp>
      <p:sp>
        <p:nvSpPr>
          <p:cNvPr id="12292" name="Rectangle 2"/>
          <p:cNvSpPr txBox="1">
            <a:spLocks noChangeArrowheads="1"/>
          </p:cNvSpPr>
          <p:nvPr/>
        </p:nvSpPr>
        <p:spPr bwMode="auto">
          <a:xfrm>
            <a:off x="533400" y="685800"/>
            <a:ext cx="5867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de-DE" sz="2800" b="1" dirty="0" smtClean="0">
                <a:solidFill>
                  <a:srgbClr val="333333"/>
                </a:solidFill>
              </a:rPr>
              <a:t>Datenlage</a:t>
            </a:r>
            <a:endParaRPr lang="de-DE" sz="2800" b="1" dirty="0">
              <a:solidFill>
                <a:srgbClr val="333333"/>
              </a:solidFill>
            </a:endParaRPr>
          </a:p>
        </p:txBody>
      </p:sp>
      <p:pic>
        <p:nvPicPr>
          <p:cNvPr id="3" name="Bild 2" descr="Bildschirmfoto 2015-09-17 um 16.31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3" y="3384674"/>
            <a:ext cx="3447574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8"/>
          <p:cNvSpPr txBox="1">
            <a:spLocks noGrp="1" noChangeArrowheads="1"/>
          </p:cNvSpPr>
          <p:nvPr/>
        </p:nvSpPr>
        <p:spPr bwMode="auto">
          <a:xfrm>
            <a:off x="495300" y="6597650"/>
            <a:ext cx="479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de-DE" sz="900" dirty="0">
              <a:solidFill>
                <a:srgbClr val="808080"/>
              </a:solidFill>
              <a:latin typeface="Arial MT"/>
            </a:endParaRPr>
          </a:p>
        </p:txBody>
      </p:sp>
      <p:sp>
        <p:nvSpPr>
          <p:cNvPr id="12290" name="Rectangle 9"/>
          <p:cNvSpPr txBox="1">
            <a:spLocks noGrp="1" noChangeArrowheads="1"/>
          </p:cNvSpPr>
          <p:nvPr/>
        </p:nvSpPr>
        <p:spPr bwMode="auto">
          <a:xfrm>
            <a:off x="7689850" y="6597650"/>
            <a:ext cx="17351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ACC065A-8D6C-4EC4-9875-C6B7CDF5B229}" type="slidenum">
              <a:rPr lang="de-DE" sz="900">
                <a:solidFill>
                  <a:srgbClr val="808080"/>
                </a:solidFill>
                <a:latin typeface="Arial MT"/>
              </a:rPr>
              <a:pPr algn="r" eaLnBrk="0" hangingPunct="0"/>
              <a:t>8</a:t>
            </a:fld>
            <a:endParaRPr lang="de-DE" sz="900">
              <a:solidFill>
                <a:srgbClr val="808080"/>
              </a:solidFill>
              <a:latin typeface="Arial MT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533400" y="1844823"/>
            <a:ext cx="8747125" cy="169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endParaRPr lang="de-DE" sz="2400" dirty="0">
              <a:solidFill>
                <a:srgbClr val="333333"/>
              </a:solidFill>
            </a:endParaRPr>
          </a:p>
        </p:txBody>
      </p:sp>
      <p:sp>
        <p:nvSpPr>
          <p:cNvPr id="12292" name="Rectangle 2"/>
          <p:cNvSpPr txBox="1">
            <a:spLocks noChangeArrowheads="1"/>
          </p:cNvSpPr>
          <p:nvPr/>
        </p:nvSpPr>
        <p:spPr bwMode="auto">
          <a:xfrm>
            <a:off x="533400" y="685800"/>
            <a:ext cx="5867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de-DE" sz="2800" b="1" dirty="0" smtClean="0">
                <a:solidFill>
                  <a:srgbClr val="333333"/>
                </a:solidFill>
              </a:rPr>
              <a:t>Datenlage</a:t>
            </a:r>
            <a:endParaRPr lang="de-DE" sz="2800" b="1" dirty="0">
              <a:solidFill>
                <a:srgbClr val="333333"/>
              </a:solidFill>
            </a:endParaRPr>
          </a:p>
        </p:txBody>
      </p:sp>
      <p:pic>
        <p:nvPicPr>
          <p:cNvPr id="2" name="Bild 1" descr="Bildschirmfoto 2015-09-17 um 16.06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772816"/>
            <a:ext cx="5288830" cy="176874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3400" y="3733587"/>
            <a:ext cx="90204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2000" dirty="0" smtClean="0">
                <a:solidFill>
                  <a:srgbClr val="333333"/>
                </a:solidFill>
              </a:rPr>
              <a:t>Prospektiv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smtClean="0">
                <a:solidFill>
                  <a:srgbClr val="333333"/>
                </a:solidFill>
              </a:rPr>
              <a:t>20 Patienten, 3 lost for FU (1x </a:t>
            </a:r>
            <a:r>
              <a:rPr lang="de-DE" sz="2000" dirty="0" err="1" smtClean="0">
                <a:solidFill>
                  <a:srgbClr val="333333"/>
                </a:solidFill>
              </a:rPr>
              <a:t>inv</a:t>
            </a:r>
            <a:r>
              <a:rPr lang="de-DE" sz="2000" dirty="0" smtClean="0">
                <a:solidFill>
                  <a:srgbClr val="333333"/>
                </a:solidFill>
              </a:rPr>
              <a:t>. STEP, 1x verstorben, 1x ausgeschieden)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smtClean="0">
                <a:solidFill>
                  <a:srgbClr val="333333"/>
                </a:solidFill>
              </a:rPr>
              <a:t>3a FU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smtClean="0">
                <a:solidFill>
                  <a:srgbClr val="333333"/>
                </a:solidFill>
              </a:rPr>
              <a:t>CS 33,4 </a:t>
            </a:r>
            <a:r>
              <a:rPr lang="de-DE" sz="2000" dirty="0" smtClean="0">
                <a:solidFill>
                  <a:srgbClr val="333333"/>
                </a:solidFill>
                <a:sym typeface="Wingdings"/>
              </a:rPr>
              <a:t> 65,4 Punkte</a:t>
            </a:r>
          </a:p>
          <a:p>
            <a:pPr marL="285750" indent="-285750">
              <a:buFont typeface="Arial"/>
              <a:buChar char="•"/>
            </a:pPr>
            <a:r>
              <a:rPr lang="de-DE" sz="2000" smtClean="0">
                <a:solidFill>
                  <a:srgbClr val="333333"/>
                </a:solidFill>
                <a:sym typeface="Wingdings"/>
              </a:rPr>
              <a:t>Schmerzreduktion 6,1 Punkte </a:t>
            </a:r>
            <a:r>
              <a:rPr lang="de-DE" sz="2000" dirty="0" smtClean="0">
                <a:solidFill>
                  <a:srgbClr val="333333"/>
                </a:solidFill>
                <a:sym typeface="Wingdings"/>
              </a:rPr>
              <a:t>im CS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smtClean="0">
                <a:solidFill>
                  <a:srgbClr val="333333"/>
                </a:solidFill>
                <a:sym typeface="Wingdings"/>
              </a:rPr>
              <a:t>Verbesserung der Kraft nach 18 Monaten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smtClean="0">
                <a:solidFill>
                  <a:srgbClr val="333333"/>
                </a:solidFill>
              </a:rPr>
              <a:t>70% Verbesserung des Nachtschmerzes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smtClean="0">
                <a:solidFill>
                  <a:srgbClr val="333333"/>
                </a:solidFill>
              </a:rPr>
              <a:t>2 Patienten keine Verbesserung des CS</a:t>
            </a:r>
          </a:p>
          <a:p>
            <a:endParaRPr lang="de-DE" sz="2000" dirty="0">
              <a:solidFill>
                <a:srgbClr val="333333"/>
              </a:solidFill>
            </a:endParaRPr>
          </a:p>
        </p:txBody>
      </p:sp>
      <p:pic>
        <p:nvPicPr>
          <p:cNvPr id="8" name="Bild 7" descr="Bildschirmfoto 2015-09-17 um 16.2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03" y="908720"/>
            <a:ext cx="3385822" cy="321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9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8"/>
          <p:cNvSpPr txBox="1">
            <a:spLocks noGrp="1" noChangeArrowheads="1"/>
          </p:cNvSpPr>
          <p:nvPr/>
        </p:nvSpPr>
        <p:spPr bwMode="auto">
          <a:xfrm>
            <a:off x="495300" y="6597650"/>
            <a:ext cx="4792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de-DE" sz="900" dirty="0">
              <a:solidFill>
                <a:srgbClr val="808080"/>
              </a:solidFill>
              <a:latin typeface="Arial MT"/>
            </a:endParaRPr>
          </a:p>
        </p:txBody>
      </p:sp>
      <p:sp>
        <p:nvSpPr>
          <p:cNvPr id="13314" name="Rectangle 9"/>
          <p:cNvSpPr txBox="1">
            <a:spLocks noGrp="1" noChangeArrowheads="1"/>
          </p:cNvSpPr>
          <p:nvPr/>
        </p:nvSpPr>
        <p:spPr bwMode="auto">
          <a:xfrm>
            <a:off x="7689850" y="6597650"/>
            <a:ext cx="17351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FB622320-3B53-40B6-A4D3-20FD3864D305}" type="slidenum">
              <a:rPr lang="de-DE" sz="900">
                <a:solidFill>
                  <a:srgbClr val="808080"/>
                </a:solidFill>
                <a:latin typeface="Arial MT"/>
              </a:rPr>
              <a:pPr algn="r" eaLnBrk="0" hangingPunct="0"/>
              <a:t>9</a:t>
            </a:fld>
            <a:endParaRPr lang="de-DE" sz="900">
              <a:solidFill>
                <a:srgbClr val="808080"/>
              </a:solidFill>
              <a:latin typeface="Arial MT"/>
            </a:endParaRPr>
          </a:p>
        </p:txBody>
      </p:sp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533400" y="1628800"/>
            <a:ext cx="8747125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r>
              <a:rPr lang="de-DE" sz="2400" dirty="0" smtClean="0">
                <a:solidFill>
                  <a:srgbClr val="333333"/>
                </a:solidFill>
              </a:rPr>
              <a:t>Zwischenergebnisse von 12 PatientInnen</a:t>
            </a:r>
            <a:endParaRPr lang="de-DE" sz="2400" dirty="0">
              <a:solidFill>
                <a:srgbClr val="333333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r>
              <a:rPr lang="de-DE" sz="2400" dirty="0" smtClean="0">
                <a:solidFill>
                  <a:srgbClr val="333333"/>
                </a:solidFill>
              </a:rPr>
              <a:t>Prospektiv, 70a (39a-75a), 8 Frauen, 4 Männer</a:t>
            </a:r>
          </a:p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r>
              <a:rPr lang="de-DE" sz="2400" dirty="0" smtClean="0">
                <a:solidFill>
                  <a:srgbClr val="333333"/>
                </a:solidFill>
              </a:rPr>
              <a:t>Einschluss: Irreparable Ruptur SSP, ISP, konservativ </a:t>
            </a:r>
            <a:r>
              <a:rPr lang="de-DE" sz="2400" dirty="0" err="1" smtClean="0">
                <a:solidFill>
                  <a:srgbClr val="333333"/>
                </a:solidFill>
              </a:rPr>
              <a:t>frustran</a:t>
            </a:r>
            <a:endParaRPr lang="de-DE" sz="2400" dirty="0" smtClean="0">
              <a:solidFill>
                <a:srgbClr val="333333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r>
              <a:rPr lang="de-DE" sz="2400" dirty="0" smtClean="0">
                <a:solidFill>
                  <a:srgbClr val="333333"/>
                </a:solidFill>
              </a:rPr>
              <a:t>Ausschluss: Ruptur SSC, Cuff </a:t>
            </a:r>
            <a:r>
              <a:rPr lang="de-DE" sz="2400" dirty="0" err="1" smtClean="0">
                <a:solidFill>
                  <a:srgbClr val="333333"/>
                </a:solidFill>
              </a:rPr>
              <a:t>Arthropathie</a:t>
            </a:r>
            <a:endParaRPr lang="de-DE" dirty="0">
              <a:solidFill>
                <a:srgbClr val="333333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r>
              <a:rPr lang="de-DE" sz="2400" dirty="0" smtClean="0">
                <a:solidFill>
                  <a:srgbClr val="333333"/>
                </a:solidFill>
              </a:rPr>
              <a:t>FU 6Wo / 3 / 6 / 12 / 24 / 36 Mo</a:t>
            </a:r>
          </a:p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r>
              <a:rPr lang="de-DE" sz="2400" dirty="0" smtClean="0">
                <a:solidFill>
                  <a:srgbClr val="333333"/>
                </a:solidFill>
              </a:rPr>
              <a:t>Hauptparameter: CS</a:t>
            </a:r>
          </a:p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r>
              <a:rPr lang="de-DE" sz="2400" dirty="0" smtClean="0">
                <a:solidFill>
                  <a:srgbClr val="333333"/>
                </a:solidFill>
              </a:rPr>
              <a:t>Nebenparameter: Oxford, SSV, Revisionsrate</a:t>
            </a:r>
          </a:p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r>
              <a:rPr lang="de-DE" sz="2400" dirty="0" smtClean="0">
                <a:solidFill>
                  <a:srgbClr val="333333"/>
                </a:solidFill>
              </a:rPr>
              <a:t>Post. OP</a:t>
            </a:r>
            <a:r>
              <a:rPr lang="de-DE" sz="2400" smtClean="0">
                <a:solidFill>
                  <a:srgbClr val="333333"/>
                </a:solidFill>
              </a:rPr>
              <a:t>: keine Schulterbandage</a:t>
            </a:r>
            <a:r>
              <a:rPr lang="de-DE" sz="2400" dirty="0" smtClean="0">
                <a:solidFill>
                  <a:srgbClr val="333333"/>
                </a:solidFill>
              </a:rPr>
              <a:t>, sofort aktive </a:t>
            </a:r>
            <a:r>
              <a:rPr lang="de-DE" sz="2400" dirty="0" err="1" smtClean="0">
                <a:solidFill>
                  <a:srgbClr val="333333"/>
                </a:solidFill>
              </a:rPr>
              <a:t>Physio</a:t>
            </a:r>
            <a:r>
              <a:rPr lang="de-DE" sz="2400" dirty="0" smtClean="0">
                <a:solidFill>
                  <a:srgbClr val="333333"/>
                </a:solidFill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SzPct val="95000"/>
              <a:buFont typeface="Arial"/>
              <a:buChar char="•"/>
            </a:pPr>
            <a:endParaRPr lang="de-DE" sz="2400" dirty="0" smtClean="0">
              <a:solidFill>
                <a:srgbClr val="333333"/>
              </a:solidFill>
            </a:endParaRPr>
          </a:p>
        </p:txBody>
      </p:sp>
      <p:sp>
        <p:nvSpPr>
          <p:cNvPr id="13316" name="Rectangle 2"/>
          <p:cNvSpPr txBox="1">
            <a:spLocks noChangeArrowheads="1"/>
          </p:cNvSpPr>
          <p:nvPr/>
        </p:nvSpPr>
        <p:spPr bwMode="auto">
          <a:xfrm>
            <a:off x="533400" y="685800"/>
            <a:ext cx="5867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de-DE" sz="2800" b="1" dirty="0" smtClean="0">
                <a:solidFill>
                  <a:srgbClr val="333333"/>
                </a:solidFill>
              </a:rPr>
              <a:t>Studie</a:t>
            </a:r>
            <a:endParaRPr lang="de-DE" sz="2800" b="1" dirty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7_Office-Design">
  <a:themeElements>
    <a:clrScheme name="Benutzerdefiniert 6">
      <a:dk1>
        <a:srgbClr val="75786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7_Office-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880</Words>
  <Application>Microsoft Macintosh PowerPoint</Application>
  <PresentationFormat>A4-Papier (210x297 mm)</PresentationFormat>
  <Paragraphs>185</Paragraphs>
  <Slides>19</Slides>
  <Notes>12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7_Office-Design</vt:lpstr>
      <vt:lpstr>Interessenskonflikt</vt:lpstr>
      <vt:lpstr>PowerPoint-Präsentation</vt:lpstr>
      <vt:lpstr>PowerPoint-Präsentation</vt:lpstr>
      <vt:lpstr>Hypothese/Fragestellung</vt:lpstr>
      <vt:lpstr>PowerPoint-Präsentation</vt:lpstr>
      <vt:lpstr>Intra OP Video</vt:lpstr>
      <vt:lpstr>PowerPoint-Präsentation</vt:lpstr>
      <vt:lpstr>PowerPoint-Präsentation</vt:lpstr>
      <vt:lpstr>PowerPoint-Präsentation</vt:lpstr>
      <vt:lpstr>Constant Score</vt:lpstr>
      <vt:lpstr>Oxford Score</vt:lpstr>
      <vt:lpstr>SSV</vt:lpstr>
      <vt:lpstr>Patientin M.</vt:lpstr>
      <vt:lpstr>ROM prä OP</vt:lpstr>
      <vt:lpstr>Rö Prä OP</vt:lpstr>
      <vt:lpstr>Intra OP</vt:lpstr>
      <vt:lpstr>ROM 6 Monate</vt:lpstr>
      <vt:lpstr>Conclusio </vt:lpstr>
      <vt:lpstr>PowerPoint-Präsentation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PPT Vorlage</dc:title>
  <dc:creator>grafik07</dc:creator>
  <cp:lastModifiedBy>l l</cp:lastModifiedBy>
  <cp:revision>244</cp:revision>
  <cp:lastPrinted>2008-07-04T12:50:05Z</cp:lastPrinted>
  <dcterms:created xsi:type="dcterms:W3CDTF">2010-01-15T08:27:19Z</dcterms:created>
  <dcterms:modified xsi:type="dcterms:W3CDTF">2016-03-31T19:05:34Z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0x010100416460E8CECAC040BC159FC2682367B5006A522C40FF65784190A579261641249D</vt:lpwstr>
  </property>
  <property fmtid="{D5CDD505-2E9C-101B-9397-08002B2CF9AE}" pid="3" name="_dlc_DocIdItemGuid">
    <vt:lpwstr>09dbe058-ee9f-4529-bd80-21653001424a</vt:lpwstr>
  </property>
  <property fmtid="{D5CDD505-2E9C-101B-9397-08002B2CF9AE}" pid="4" name="VG OSS Bereich">
    <vt:lpwstr>196;#Public Relations|ea3402d1-939a-4ff7-a77d-44b04530687c</vt:lpwstr>
  </property>
  <property fmtid="{D5CDD505-2E9C-101B-9397-08002B2CF9AE}" pid="5" name="VG OSS Dokumententyp">
    <vt:lpwstr>127;#Vorlagen|18af2266-6bae-4292-b150-c1e316fd7a39</vt:lpwstr>
  </property>
  <property fmtid="{D5CDD505-2E9C-101B-9397-08002B2CF9AE}" pid="6" name="VG OSS KTQ">
    <vt:lpwstr>131;#4.3.2|c054ce30-953c-4885-9dd5-f64cfdf8b2a7</vt:lpwstr>
  </property>
  <property fmtid="{D5CDD505-2E9C-101B-9397-08002B2CF9AE}" pid="7" name="VG OSS Zielgruppe">
    <vt:lpwstr>95;#ALLE|58c58093-d448-43dd-a6f1-39df9e636b0f</vt:lpwstr>
  </property>
  <property fmtid="{D5CDD505-2E9C-101B-9397-08002B2CF9AE}" pid="8" name="VG OSS KTQTaxHTField0">
    <vt:lpwstr>4.3.2c054ce30-953c-4885-9dd5-f64cfdf8b2a7</vt:lpwstr>
  </property>
  <property fmtid="{D5CDD505-2E9C-101B-9397-08002B2CF9AE}" pid="9" name="VG OSS DokuNr">
    <vt:lpwstr>PR08</vt:lpwstr>
  </property>
  <property fmtid="{D5CDD505-2E9C-101B-9397-08002B2CF9AE}" pid="10" name="VG Freigabedatum">
    <vt:lpwstr>2012-04-30T00:00:00Z</vt:lpwstr>
  </property>
  <property fmtid="{D5CDD505-2E9C-101B-9397-08002B2CF9AE}" pid="11" name="VG gueltigbis">
    <vt:lpwstr>2014-04-30T00:00:00Z</vt:lpwstr>
  </property>
  <property fmtid="{D5CDD505-2E9C-101B-9397-08002B2CF9AE}" pid="12" name="VG OSS ZielgruppeTaxHTField0">
    <vt:lpwstr>ALLE58c58093-d448-43dd-a6f1-39df9e636b0f</vt:lpwstr>
  </property>
  <property fmtid="{D5CDD505-2E9C-101B-9397-08002B2CF9AE}" pid="13" name="VG OSS BereichTaxHTField0">
    <vt:lpwstr>Public Relationsea3402d1-939a-4ff7-a77d-44b04530687c</vt:lpwstr>
  </property>
  <property fmtid="{D5CDD505-2E9C-101B-9397-08002B2CF9AE}" pid="14" name="TaxCatchAll">
    <vt:lpwstr>131;#;#196;#;#95;#;#127;#</vt:lpwstr>
  </property>
  <property fmtid="{D5CDD505-2E9C-101B-9397-08002B2CF9AE}" pid="15" name="VG Prozessverantwortlicher">
    <vt:lpwstr>486;#Pötz David</vt:lpwstr>
  </property>
  <property fmtid="{D5CDD505-2E9C-101B-9397-08002B2CF9AE}" pid="16" name="VG Kommentar">
    <vt:lpwstr/>
  </property>
  <property fmtid="{D5CDD505-2E9C-101B-9397-08002B2CF9AE}" pid="17" name="VG OSS DokumententypTaxHTField0">
    <vt:lpwstr>Vorlagen18af2266-6bae-4292-b150-c1e316fd7a39</vt:lpwstr>
  </property>
  <property fmtid="{D5CDD505-2E9C-101B-9397-08002B2CF9AE}" pid="18" name="_dlc_DocId">
    <vt:lpwstr>VG01-29-457</vt:lpwstr>
  </property>
  <property fmtid="{D5CDD505-2E9C-101B-9397-08002B2CF9AE}" pid="19" name="_dlc_DocIdUrl">
    <vt:lpwstr>http://vgsps01.bhs.at/oss/_layouts/DocIdRedir.aspx?ID=VG01-29-457, VG01-29-457</vt:lpwstr>
  </property>
  <property fmtid="{D5CDD505-2E9C-101B-9397-08002B2CF9AE}" pid="20" name="DLCPolicyLabelClientValue">
    <vt:lpwstr>{_UIVersionString}</vt:lpwstr>
  </property>
  <property fmtid="{D5CDD505-2E9C-101B-9397-08002B2CF9AE}" pid="21" name="DLCPolicyLabelLock">
    <vt:lpwstr/>
  </property>
  <property fmtid="{D5CDD505-2E9C-101B-9397-08002B2CF9AE}" pid="22" name="DLCPolicyLabelValue">
    <vt:lpwstr>2.0</vt:lpwstr>
  </property>
</Properties>
</file>