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63" r:id="rId2"/>
    <p:sldId id="326" r:id="rId3"/>
    <p:sldId id="327" r:id="rId4"/>
    <p:sldId id="328" r:id="rId5"/>
    <p:sldId id="265" r:id="rId6"/>
    <p:sldId id="310" r:id="rId7"/>
    <p:sldId id="329" r:id="rId8"/>
    <p:sldId id="275" r:id="rId9"/>
    <p:sldId id="317" r:id="rId10"/>
    <p:sldId id="284" r:id="rId11"/>
    <p:sldId id="258" r:id="rId12"/>
    <p:sldId id="319" r:id="rId13"/>
    <p:sldId id="292" r:id="rId14"/>
    <p:sldId id="325" r:id="rId15"/>
    <p:sldId id="293" r:id="rId16"/>
    <p:sldId id="330" r:id="rId17"/>
    <p:sldId id="322" r:id="rId18"/>
    <p:sldId id="301" r:id="rId19"/>
    <p:sldId id="303" r:id="rId20"/>
    <p:sldId id="304" r:id="rId21"/>
    <p:sldId id="324" r:id="rId22"/>
    <p:sldId id="331"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440"/>
    <a:srgbClr val="FF6E6E"/>
    <a:srgbClr val="B9B9B9"/>
    <a:srgbClr val="575757"/>
    <a:srgbClr val="F1E8D8"/>
    <a:srgbClr val="FFFFFF"/>
    <a:srgbClr val="F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8329" autoAdjust="0"/>
  </p:normalViewPr>
  <p:slideViewPr>
    <p:cSldViewPr snapToGrid="0" snapToObjects="1">
      <p:cViewPr>
        <p:scale>
          <a:sx n="90" d="100"/>
          <a:sy n="90" d="100"/>
        </p:scale>
        <p:origin x="-612" y="-234"/>
      </p:cViewPr>
      <p:guideLst>
        <p:guide orient="horz" pos="2137"/>
        <p:guide pos="2880"/>
      </p:guideLst>
    </p:cSldViewPr>
  </p:slideViewPr>
  <p:notesTextViewPr>
    <p:cViewPr>
      <p:scale>
        <a:sx n="100" d="100"/>
        <a:sy n="100" d="100"/>
      </p:scale>
      <p:origin x="0" y="0"/>
    </p:cViewPr>
  </p:notesTextViewPr>
  <p:sorterViewPr>
    <p:cViewPr varScale="1">
      <p:scale>
        <a:sx n="1" d="1"/>
        <a:sy n="1" d="1"/>
      </p:scale>
      <p:origin x="0" y="-4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D81A2C5-FAEC-417D-AF39-F665F3719863}" type="datetimeFigureOut">
              <a:rPr lang="en-US"/>
              <a:pPr>
                <a:defRPr/>
              </a:pPr>
              <a:t>11/17/2017</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068E6E-2FEA-4E4A-8094-3968F412073D}" type="slidenum">
              <a:rPr lang="de-AT"/>
              <a:pPr>
                <a:defRPr/>
              </a:pPr>
              <a:t>‹Nr.›</a:t>
            </a:fld>
            <a:endParaRPr lang="de-AT"/>
          </a:p>
        </p:txBody>
      </p:sp>
    </p:spTree>
    <p:extLst>
      <p:ext uri="{BB962C8B-B14F-4D97-AF65-F5344CB8AC3E}">
        <p14:creationId xmlns:p14="http://schemas.microsoft.com/office/powerpoint/2010/main" val="286774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51F187A-31F3-455E-85E3-8C97909CC192}" type="datetimeFigureOut">
              <a:rPr lang="en-US"/>
              <a:pPr>
                <a:defRPr/>
              </a:pPr>
              <a:t>11/17/2017</a:t>
            </a:fld>
            <a:endParaRPr lang="de-A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noProof="0"/>
              <a:t>Click to edit Master text styles</a:t>
            </a:r>
          </a:p>
          <a:p>
            <a:pPr lvl="1"/>
            <a:r>
              <a:rPr lang="de-AT" noProof="0"/>
              <a:t>Second level</a:t>
            </a:r>
          </a:p>
          <a:p>
            <a:pPr lvl="2"/>
            <a:r>
              <a:rPr lang="de-AT" noProof="0"/>
              <a:t>Third level</a:t>
            </a:r>
          </a:p>
          <a:p>
            <a:pPr lvl="3"/>
            <a:r>
              <a:rPr lang="de-AT" noProof="0"/>
              <a:t>Fourth level</a:t>
            </a:r>
          </a:p>
          <a:p>
            <a:pPr lvl="4"/>
            <a:r>
              <a:rPr lang="de-AT"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694125-77FF-47A9-AC5C-B599CF6C0C61}" type="slidenum">
              <a:rPr lang="de-AT"/>
              <a:pPr>
                <a:defRPr/>
              </a:pPr>
              <a:t>‹Nr.›</a:t>
            </a:fld>
            <a:endParaRPr lang="de-AT"/>
          </a:p>
        </p:txBody>
      </p:sp>
    </p:spTree>
    <p:extLst>
      <p:ext uri="{BB962C8B-B14F-4D97-AF65-F5344CB8AC3E}">
        <p14:creationId xmlns:p14="http://schemas.microsoft.com/office/powerpoint/2010/main" val="394419255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a:t>
            </a:fld>
            <a:endParaRPr lang="de-AT"/>
          </a:p>
        </p:txBody>
      </p:sp>
    </p:spTree>
    <p:extLst>
      <p:ext uri="{BB962C8B-B14F-4D97-AF65-F5344CB8AC3E}">
        <p14:creationId xmlns:p14="http://schemas.microsoft.com/office/powerpoint/2010/main" val="384514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Diese Untersuchung befasst sich mit der ….</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10</a:t>
            </a:fld>
            <a:endParaRPr lang="de-AT"/>
          </a:p>
        </p:txBody>
      </p:sp>
    </p:spTree>
    <p:extLst>
      <p:ext uri="{BB962C8B-B14F-4D97-AF65-F5344CB8AC3E}">
        <p14:creationId xmlns:p14="http://schemas.microsoft.com/office/powerpoint/2010/main" val="192368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hinsichtlich der zu wählenden OP Technik, und hier sehen sie einmal die gängigsten Verfahren auf einen Blick ,ergibt sich keine evidenzbasierte Empfehlung, die ein OP Verfahren über ein anderes stellt. Klar ist natürlich, dass meistens der Zugang von </a:t>
            </a:r>
            <a:r>
              <a:rPr lang="de-AT" dirty="0" err="1"/>
              <a:t>seiten</a:t>
            </a:r>
            <a:r>
              <a:rPr lang="de-AT" dirty="0"/>
              <a:t> der Pathologie gewählt wird, sodass verständlich ist, dass </a:t>
            </a:r>
            <a:r>
              <a:rPr lang="de-AT" dirty="0" err="1"/>
              <a:t>ca</a:t>
            </a:r>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11</a:t>
            </a:fld>
            <a:endParaRPr lang="de-AT"/>
          </a:p>
        </p:txBody>
      </p:sp>
    </p:spTree>
    <p:extLst>
      <p:ext uri="{BB962C8B-B14F-4D97-AF65-F5344CB8AC3E}">
        <p14:creationId xmlns:p14="http://schemas.microsoft.com/office/powerpoint/2010/main" val="59629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Zeit fehlt nun jedes der hier aufgeführten OP Verfahren darzustellen, Ich möchte nur kurz aktuell diskutierte Aspekte anschneiden Konkurrierend innerhalb der ventralen </a:t>
            </a:r>
            <a:r>
              <a:rPr lang="de-AT" dirty="0" err="1"/>
              <a:t>Dekompressionverfahren</a:t>
            </a:r>
            <a:r>
              <a:rPr lang="de-AT" dirty="0"/>
              <a:t> sind Fusionstechniken versus bewegungserhaltenden Verfahren</a:t>
            </a:r>
          </a:p>
          <a:p>
            <a:r>
              <a:rPr lang="de-AT" dirty="0"/>
              <a:t>Den Goldstandard stellen nach wie vor die Fusionsverfahren mit höchster Pat </a:t>
            </a:r>
            <a:r>
              <a:rPr lang="de-AT" dirty="0" err="1"/>
              <a:t>zufriedenheit</a:t>
            </a:r>
            <a:r>
              <a:rPr lang="de-AT" dirty="0"/>
              <a:t> und sehr guten QOL </a:t>
            </a:r>
            <a:r>
              <a:rPr lang="de-AT" dirty="0" err="1"/>
              <a:t>Scores</a:t>
            </a:r>
            <a:r>
              <a:rPr lang="de-AT" dirty="0"/>
              <a:t> dar </a:t>
            </a:r>
          </a:p>
          <a:p>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12</a:t>
            </a:fld>
            <a:endParaRPr lang="de-AT"/>
          </a:p>
        </p:txBody>
      </p:sp>
    </p:spTree>
    <p:extLst>
      <p:ext uri="{BB962C8B-B14F-4D97-AF65-F5344CB8AC3E}">
        <p14:creationId xmlns:p14="http://schemas.microsoft.com/office/powerpoint/2010/main" val="119533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teurere </a:t>
            </a:r>
            <a:r>
              <a:rPr lang="de-AT" dirty="0" err="1"/>
              <a:t>Prothesenimpl</a:t>
            </a:r>
            <a:r>
              <a:rPr lang="de-AT" dirty="0"/>
              <a:t>  als </a:t>
            </a:r>
            <a:r>
              <a:rPr lang="de-AT" dirty="0" err="1"/>
              <a:t>representatives</a:t>
            </a:r>
            <a:r>
              <a:rPr lang="de-AT" dirty="0"/>
              <a:t> Verfahren für eine dynamischen OP Technik muss sich an der Frage messen lassen, ob eine positive Beeinflussung der ASD erreicht wird, und ob daraus eine relevant niedrigere OP Rate bezüglich des Anschlusssegmentes resultiert</a:t>
            </a:r>
          </a:p>
          <a:p>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13</a:t>
            </a:fld>
            <a:endParaRPr lang="de-AT"/>
          </a:p>
        </p:txBody>
      </p:sp>
    </p:spTree>
    <p:extLst>
      <p:ext uri="{BB962C8B-B14F-4D97-AF65-F5344CB8AC3E}">
        <p14:creationId xmlns:p14="http://schemas.microsoft.com/office/powerpoint/2010/main" val="182320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r>
              <a:rPr lang="de-AT" dirty="0"/>
              <a:t>Zunächst bleibt festzuhalten, dass die </a:t>
            </a:r>
            <a:r>
              <a:rPr lang="de-AT" dirty="0" err="1"/>
              <a:t>Prothesenimpl</a:t>
            </a:r>
            <a:r>
              <a:rPr lang="de-AT" dirty="0"/>
              <a:t>. mit einer sehr stark streuenden Anzahl von sogenannten HO n </a:t>
            </a:r>
            <a:r>
              <a:rPr lang="de-AT" dirty="0" err="1"/>
              <a:t>Mc</a:t>
            </a:r>
            <a:r>
              <a:rPr lang="de-AT" dirty="0"/>
              <a:t> </a:t>
            </a:r>
            <a:r>
              <a:rPr lang="de-AT" dirty="0" err="1"/>
              <a:t>Affee</a:t>
            </a:r>
            <a:r>
              <a:rPr lang="de-AT" dirty="0"/>
              <a:t> behaftet ist, was in </a:t>
            </a:r>
            <a:r>
              <a:rPr lang="de-AT" dirty="0" err="1"/>
              <a:t>grossen</a:t>
            </a:r>
            <a:r>
              <a:rPr lang="de-AT" dirty="0"/>
              <a:t> Studien zu einer Fusionsrate von </a:t>
            </a:r>
            <a:r>
              <a:rPr lang="de-AT" dirty="0" err="1"/>
              <a:t>ca</a:t>
            </a:r>
            <a:r>
              <a:rPr lang="de-AT" dirty="0"/>
              <a:t> 25%, bis hin zu &gt; 40% führt.</a:t>
            </a:r>
          </a:p>
          <a:p>
            <a:r>
              <a:rPr lang="de-AT" dirty="0"/>
              <a:t>Auf der Suche nach Faktoren, die hier zu führen könnten, kommt die amer. AG zu dem Ergebnis , dass </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14</a:t>
            </a:fld>
            <a:endParaRPr lang="de-AT"/>
          </a:p>
        </p:txBody>
      </p:sp>
    </p:spTree>
    <p:extLst>
      <p:ext uri="{BB962C8B-B14F-4D97-AF65-F5344CB8AC3E}">
        <p14:creationId xmlns:p14="http://schemas.microsoft.com/office/powerpoint/2010/main" val="267429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Studien </a:t>
            </a:r>
            <a:r>
              <a:rPr lang="de-AT" dirty="0" err="1"/>
              <a:t>grösserer</a:t>
            </a:r>
            <a:r>
              <a:rPr lang="de-AT" dirty="0"/>
              <a:t> Fallzahlen, die  im Rahmen der FDA Zulassungsstudien aufgelegt wurden, kommen trotzdem zum Ergebnis  einer niedrigeren </a:t>
            </a:r>
            <a:r>
              <a:rPr lang="de-AT" dirty="0" err="1"/>
              <a:t>ReOP</a:t>
            </a:r>
            <a:r>
              <a:rPr lang="de-AT" dirty="0"/>
              <a:t> Rate im Nachbarsegment zu einer Prothese ; Studien die </a:t>
            </a:r>
            <a:r>
              <a:rPr lang="de-AT" dirty="0" err="1"/>
              <a:t>ausserhalb</a:t>
            </a:r>
            <a:r>
              <a:rPr lang="de-AT" dirty="0"/>
              <a:t> der FDA Zulassungen erarbeitet worden sind, also keinem Interessenkonflikt unterliegen, kommen nicht zu solchen Ergebnissen</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15</a:t>
            </a:fld>
            <a:endParaRPr lang="de-AT"/>
          </a:p>
        </p:txBody>
      </p:sp>
    </p:spTree>
    <p:extLst>
      <p:ext uri="{BB962C8B-B14F-4D97-AF65-F5344CB8AC3E}">
        <p14:creationId xmlns:p14="http://schemas.microsoft.com/office/powerpoint/2010/main" val="172978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Studien </a:t>
            </a:r>
            <a:r>
              <a:rPr lang="de-AT" dirty="0" err="1"/>
              <a:t>grösserer</a:t>
            </a:r>
            <a:r>
              <a:rPr lang="de-AT" dirty="0"/>
              <a:t> Fallzahlen, die  im Rahmen der FDA Zulassungsstudien aufgelegt wurden, </a:t>
            </a:r>
            <a:r>
              <a:rPr lang="de-AT" dirty="0" smtClean="0"/>
              <a:t>also einem gewissen </a:t>
            </a:r>
            <a:r>
              <a:rPr lang="de-AT" dirty="0" err="1" smtClean="0"/>
              <a:t>coi</a:t>
            </a:r>
            <a:r>
              <a:rPr lang="de-AT" dirty="0" smtClean="0"/>
              <a:t> unterliegen, kommen </a:t>
            </a:r>
            <a:r>
              <a:rPr lang="de-AT" dirty="0"/>
              <a:t>trotzdem zum Ergebnis  einer niedrigeren </a:t>
            </a:r>
            <a:r>
              <a:rPr lang="de-AT" dirty="0" err="1"/>
              <a:t>ReOP</a:t>
            </a:r>
            <a:r>
              <a:rPr lang="de-AT" dirty="0"/>
              <a:t> Rate im Nachbarsegment zu einer Prothese ; </a:t>
            </a:r>
            <a:r>
              <a:rPr lang="de-AT" dirty="0" err="1" smtClean="0"/>
              <a:t>grosse</a:t>
            </a:r>
            <a:r>
              <a:rPr lang="de-AT" dirty="0" smtClean="0"/>
              <a:t> </a:t>
            </a:r>
            <a:r>
              <a:rPr lang="de-AT" dirty="0" err="1" smtClean="0"/>
              <a:t>metaanalysen</a:t>
            </a:r>
            <a:r>
              <a:rPr lang="de-AT" dirty="0" smtClean="0"/>
              <a:t>, die diesem COI nicht</a:t>
            </a:r>
            <a:r>
              <a:rPr lang="de-AT" baseline="0" dirty="0" smtClean="0"/>
              <a:t> unterliegen, kommen nicht zu solch </a:t>
            </a:r>
            <a:r>
              <a:rPr lang="de-AT" baseline="0" dirty="0" err="1" smtClean="0"/>
              <a:t>eindeutugen</a:t>
            </a:r>
            <a:r>
              <a:rPr lang="de-AT" baseline="0" dirty="0" smtClean="0"/>
              <a:t> Unterschieden</a:t>
            </a:r>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16</a:t>
            </a:fld>
            <a:endParaRPr lang="de-AT"/>
          </a:p>
        </p:txBody>
      </p:sp>
    </p:spTree>
    <p:extLst>
      <p:ext uri="{BB962C8B-B14F-4D97-AF65-F5344CB8AC3E}">
        <p14:creationId xmlns:p14="http://schemas.microsoft.com/office/powerpoint/2010/main" val="252844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Ist eine BS Pr bei Myelopathie gerechtfertigt? Viele Arbeiten kommen aus dem asiatischen Raum, die zeigen, das bezüglich des neurologischen </a:t>
            </a:r>
            <a:r>
              <a:rPr lang="de-AT" dirty="0" err="1"/>
              <a:t>outcomes</a:t>
            </a:r>
            <a:r>
              <a:rPr lang="de-AT" dirty="0"/>
              <a:t> Gleichwertigkeit herrscht, wenn</a:t>
            </a:r>
            <a:r>
              <a:rPr lang="de-AT" dirty="0" smtClean="0"/>
              <a:t>….</a:t>
            </a:r>
          </a:p>
          <a:p>
            <a:r>
              <a:rPr lang="de-DE" dirty="0" smtClean="0"/>
              <a:t>Der letzte Stichpunkt bringt uns</a:t>
            </a:r>
            <a:r>
              <a:rPr lang="de-DE" baseline="0" dirty="0" smtClean="0"/>
              <a:t> zu einem Thema , welches</a:t>
            </a:r>
            <a:endParaRPr lang="de-AT" dirty="0"/>
          </a:p>
          <a:p>
            <a:r>
              <a:rPr lang="de-AT" dirty="0"/>
              <a:t>Also häufig jüngere Pat betroffen sind mit oft weichen Raumforderungen</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17</a:t>
            </a:fld>
            <a:endParaRPr lang="de-AT"/>
          </a:p>
        </p:txBody>
      </p:sp>
    </p:spTree>
    <p:extLst>
      <p:ext uri="{BB962C8B-B14F-4D97-AF65-F5344CB8AC3E}">
        <p14:creationId xmlns:p14="http://schemas.microsoft.com/office/powerpoint/2010/main" val="257165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 </a:t>
            </a:r>
            <a:r>
              <a:rPr lang="de-AT" dirty="0"/>
              <a:t>immer mehr in den Focus  des Interesses </a:t>
            </a:r>
            <a:r>
              <a:rPr lang="de-AT" dirty="0" smtClean="0"/>
              <a:t>rückt:</a:t>
            </a:r>
            <a:r>
              <a:rPr lang="de-AT" baseline="0" dirty="0" smtClean="0"/>
              <a:t> </a:t>
            </a:r>
            <a:r>
              <a:rPr lang="de-AT" dirty="0" smtClean="0"/>
              <a:t> das</a:t>
            </a:r>
            <a:r>
              <a:rPr lang="de-AT" baseline="0" dirty="0" smtClean="0"/>
              <a:t> sagittale Profil</a:t>
            </a:r>
            <a:r>
              <a:rPr lang="de-AT" dirty="0" smtClean="0"/>
              <a:t>,. </a:t>
            </a:r>
            <a:r>
              <a:rPr lang="de-AT" dirty="0"/>
              <a:t>Wir wissen heute , dass </a:t>
            </a:r>
            <a:r>
              <a:rPr lang="de-AT" dirty="0" smtClean="0"/>
              <a:t>gelenkerhaltende</a:t>
            </a:r>
            <a:r>
              <a:rPr lang="de-AT" baseline="0" dirty="0" smtClean="0"/>
              <a:t> </a:t>
            </a:r>
            <a:r>
              <a:rPr lang="de-AT" dirty="0" smtClean="0"/>
              <a:t> OP</a:t>
            </a:r>
            <a:r>
              <a:rPr lang="de-AT" baseline="0" dirty="0" smtClean="0"/>
              <a:t> Verfahren</a:t>
            </a:r>
            <a:r>
              <a:rPr lang="de-AT" dirty="0" smtClean="0"/>
              <a:t> </a:t>
            </a:r>
            <a:r>
              <a:rPr lang="de-AT" dirty="0"/>
              <a:t>nur sehr bedingt geeignet sind, ein </a:t>
            </a:r>
            <a:r>
              <a:rPr lang="de-AT" dirty="0" err="1"/>
              <a:t>malalignement</a:t>
            </a:r>
            <a:r>
              <a:rPr lang="de-AT" dirty="0"/>
              <a:t> zu korrigieren, insofern obliegt das operative Ziel einer sagittalen Korrektur eher den Fusionstechniken</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18</a:t>
            </a:fld>
            <a:endParaRPr lang="de-AT"/>
          </a:p>
        </p:txBody>
      </p:sp>
    </p:spTree>
    <p:extLst>
      <p:ext uri="{BB962C8B-B14F-4D97-AF65-F5344CB8AC3E}">
        <p14:creationId xmlns:p14="http://schemas.microsoft.com/office/powerpoint/2010/main" val="1768575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Zusammenhang zwischen sagittaler Balance und klinischem </a:t>
            </a:r>
            <a:r>
              <a:rPr lang="de-AT" dirty="0" err="1"/>
              <a:t>outcome</a:t>
            </a:r>
            <a:r>
              <a:rPr lang="de-AT" dirty="0"/>
              <a:t>, ist insbesondere für die Myelopathie mehrfach belegt, wie hier konnte die kanad.AG zeigen, dass Pat mit einer </a:t>
            </a:r>
            <a:r>
              <a:rPr lang="de-AT" dirty="0" err="1"/>
              <a:t>lordot</a:t>
            </a:r>
            <a:r>
              <a:rPr lang="de-AT" dirty="0"/>
              <a:t>. Eingestellten HWS, hier gelb dargestellt mit einem Winkel von &gt;0° einen signifikant besseren JOA </a:t>
            </a:r>
            <a:r>
              <a:rPr lang="de-AT" dirty="0" err="1"/>
              <a:t>outcome</a:t>
            </a:r>
            <a:r>
              <a:rPr lang="de-AT" dirty="0"/>
              <a:t> nach 1 Jahr </a:t>
            </a:r>
            <a:r>
              <a:rPr lang="de-AT" dirty="0" err="1"/>
              <a:t>post</a:t>
            </a:r>
            <a:r>
              <a:rPr lang="de-AT" dirty="0"/>
              <a:t> </a:t>
            </a:r>
            <a:r>
              <a:rPr lang="de-AT" dirty="0" err="1"/>
              <a:t>op</a:t>
            </a:r>
            <a:r>
              <a:rPr lang="de-AT" dirty="0"/>
              <a:t> zeigt , als die </a:t>
            </a:r>
            <a:r>
              <a:rPr lang="de-AT" dirty="0" err="1"/>
              <a:t>kyphotischen</a:t>
            </a:r>
            <a:r>
              <a:rPr lang="de-AT" dirty="0"/>
              <a:t> Pat zeigt</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19</a:t>
            </a:fld>
            <a:endParaRPr lang="de-AT"/>
          </a:p>
        </p:txBody>
      </p:sp>
    </p:spTree>
    <p:extLst>
      <p:ext uri="{BB962C8B-B14F-4D97-AF65-F5344CB8AC3E}">
        <p14:creationId xmlns:p14="http://schemas.microsoft.com/office/powerpoint/2010/main" val="280194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Meine sehr verehrten Damen und Herren, im folgenden möchte ich auf grundsätzliche Aspekte der OP Indikation bei den beiden wichtigsten KHB der degenerativ veränderten HWS , Radikulopathie und der Myelopathie eingehen und danach aktuell diskutierte Themen verschiedener OP Techniken darstellen, </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2</a:t>
            </a:fld>
            <a:endParaRPr lang="de-AT"/>
          </a:p>
        </p:txBody>
      </p:sp>
    </p:spTree>
    <p:extLst>
      <p:ext uri="{BB962C8B-B14F-4D97-AF65-F5344CB8AC3E}">
        <p14:creationId xmlns:p14="http://schemas.microsoft.com/office/powerpoint/2010/main" val="1267652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Oder , mehr noch wie in dieser japanischen Studie dargestellt,  wirken sich </a:t>
            </a:r>
            <a:r>
              <a:rPr lang="de-AT" dirty="0" err="1"/>
              <a:t>post</a:t>
            </a:r>
            <a:r>
              <a:rPr lang="de-AT" dirty="0"/>
              <a:t> operativ entstandene  de </a:t>
            </a:r>
            <a:r>
              <a:rPr lang="de-AT" dirty="0" err="1"/>
              <a:t>novo</a:t>
            </a:r>
            <a:r>
              <a:rPr lang="de-AT" dirty="0"/>
              <a:t> Kyphosen negativ auf das </a:t>
            </a:r>
            <a:r>
              <a:rPr lang="de-AT" dirty="0" err="1"/>
              <a:t>outcome</a:t>
            </a:r>
            <a:r>
              <a:rPr lang="de-AT" dirty="0"/>
              <a:t> aus</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20</a:t>
            </a:fld>
            <a:endParaRPr lang="de-AT"/>
          </a:p>
        </p:txBody>
      </p:sp>
    </p:spTree>
    <p:extLst>
      <p:ext uri="{BB962C8B-B14F-4D97-AF65-F5344CB8AC3E}">
        <p14:creationId xmlns:p14="http://schemas.microsoft.com/office/powerpoint/2010/main" val="103756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21</a:t>
            </a:fld>
            <a:endParaRPr lang="de-AT"/>
          </a:p>
        </p:txBody>
      </p:sp>
    </p:spTree>
    <p:extLst>
      <p:ext uri="{BB962C8B-B14F-4D97-AF65-F5344CB8AC3E}">
        <p14:creationId xmlns:p14="http://schemas.microsoft.com/office/powerpoint/2010/main" val="64792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22</a:t>
            </a:fld>
            <a:endParaRPr lang="de-AT"/>
          </a:p>
        </p:txBody>
      </p:sp>
    </p:spTree>
    <p:extLst>
      <p:ext uri="{BB962C8B-B14F-4D97-AF65-F5344CB8AC3E}">
        <p14:creationId xmlns:p14="http://schemas.microsoft.com/office/powerpoint/2010/main" val="303989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 Grundsätzlich gilt , dass  für beide Krankheitsbilder keine ausreichende Zahl an qualitativ hochwertigen Studien vorhanden sind, aus denen sich evidenzbasierte Behandlungsstrategien ableiten </a:t>
            </a:r>
            <a:r>
              <a:rPr lang="de-AT" dirty="0" err="1"/>
              <a:t>liessen</a:t>
            </a:r>
            <a:r>
              <a:rPr lang="de-AT" dirty="0"/>
              <a:t>. Dies wurde neuerlich in den aktuell verlängerten Leitlinien der AWMF formuliert</a:t>
            </a:r>
          </a:p>
          <a:p>
            <a:endParaRPr lang="de-AT" dirty="0"/>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3</a:t>
            </a:fld>
            <a:endParaRPr lang="de-AT"/>
          </a:p>
        </p:txBody>
      </p:sp>
    </p:spTree>
    <p:extLst>
      <p:ext uri="{BB962C8B-B14F-4D97-AF65-F5344CB8AC3E}">
        <p14:creationId xmlns:p14="http://schemas.microsoft.com/office/powerpoint/2010/main" val="199204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So wird beispielsweise die  R. als ein selbstlimitierendes KHB bezeichnet , welches im natürlichen Verlauf innerhalb von 4 Monaten bis 2 Jahren eine akzeptable Rückbildung der Symptome zeigt, demgegenüber beschäftigen sich </a:t>
            </a:r>
            <a:r>
              <a:rPr lang="de-AT" dirty="0" err="1"/>
              <a:t>ebensoviele</a:t>
            </a:r>
            <a:r>
              <a:rPr lang="de-AT" dirty="0"/>
              <a:t> Studien mit dem OP </a:t>
            </a:r>
            <a:r>
              <a:rPr lang="de-AT" dirty="0" err="1"/>
              <a:t>timing</a:t>
            </a:r>
            <a:r>
              <a:rPr lang="de-AT" dirty="0"/>
              <a:t> und können nachweisen, dass diejenigen Pat., die früher operiert werden, signifikant bessere Ergebnisse zeigen, als die spät operierten.</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4</a:t>
            </a:fld>
            <a:endParaRPr lang="de-AT"/>
          </a:p>
        </p:txBody>
      </p:sp>
    </p:spTree>
    <p:extLst>
      <p:ext uri="{BB962C8B-B14F-4D97-AF65-F5344CB8AC3E}">
        <p14:creationId xmlns:p14="http://schemas.microsoft.com/office/powerpoint/2010/main" val="296870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Trotz Kenntnis der gegensätzlichen Studienlage  ist  die Empfehlung der AWMF, nach spätestens 4 Wochen therapieresistenter Schmerzen, bei   Auftreten  motorischer Ausfälle auch jederzeit früher,  ,eine weiterführende Diagnostik zu indizieren , mit dem Ziel, die entsprechende Therapie anzupassen und eine Operation zu evaluieren</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5</a:t>
            </a:fld>
            <a:endParaRPr lang="de-AT"/>
          </a:p>
        </p:txBody>
      </p:sp>
    </p:spTree>
    <p:extLst>
      <p:ext uri="{BB962C8B-B14F-4D97-AF65-F5344CB8AC3E}">
        <p14:creationId xmlns:p14="http://schemas.microsoft.com/office/powerpoint/2010/main" val="402016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Krankheitsbild der Myelopathie  gibt uns  mehr Fragezeichen auf: wie Sie wissen, wird das klinische Bild mit Hilfe verschiedener Scores erfasst, wobei der gebräuchlichste der, der </a:t>
            </a:r>
            <a:r>
              <a:rPr lang="de-AT" dirty="0" err="1"/>
              <a:t>jap</a:t>
            </a:r>
            <a:r>
              <a:rPr lang="de-AT" dirty="0"/>
              <a:t> </a:t>
            </a:r>
            <a:r>
              <a:rPr lang="de-AT" dirty="0" err="1"/>
              <a:t>gesellsch</a:t>
            </a:r>
            <a:r>
              <a:rPr lang="de-AT" dirty="0"/>
              <a:t>. f </a:t>
            </a:r>
            <a:r>
              <a:rPr lang="de-AT" dirty="0" err="1"/>
              <a:t>orthopädie</a:t>
            </a:r>
            <a:r>
              <a:rPr lang="de-AT" dirty="0"/>
              <a:t> ist. Die Myelopathie wird hiermit in Schweregrade eingeteilt, die gleichsam  eine gewisse Behandlungsempfehlung nahelegen: Kontroversen ergeben sich insbesondere bei Pat mit höheren </a:t>
            </a:r>
            <a:r>
              <a:rPr lang="de-AT" dirty="0" err="1"/>
              <a:t>scores</a:t>
            </a:r>
            <a:r>
              <a:rPr lang="de-AT" dirty="0"/>
              <a:t> </a:t>
            </a:r>
            <a:r>
              <a:rPr lang="de-AT" dirty="0" err="1"/>
              <a:t>bzw</a:t>
            </a:r>
            <a:r>
              <a:rPr lang="de-AT" dirty="0"/>
              <a:t> einer </a:t>
            </a:r>
            <a:r>
              <a:rPr lang="de-AT" dirty="0" err="1"/>
              <a:t>inzipienten</a:t>
            </a:r>
            <a:r>
              <a:rPr lang="de-AT" dirty="0"/>
              <a:t> bis milde ausgeprägten Myelopathie.</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6</a:t>
            </a:fld>
            <a:endParaRPr lang="de-AT"/>
          </a:p>
        </p:txBody>
      </p:sp>
    </p:spTree>
    <p:extLst>
      <p:ext uri="{BB962C8B-B14F-4D97-AF65-F5344CB8AC3E}">
        <p14:creationId xmlns:p14="http://schemas.microsoft.com/office/powerpoint/2010/main" val="227690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hier trägt der Blick  auf die  </a:t>
            </a:r>
            <a:r>
              <a:rPr lang="de-AT" dirty="0" err="1"/>
              <a:t>natural</a:t>
            </a:r>
            <a:r>
              <a:rPr lang="de-AT" dirty="0"/>
              <a:t> </a:t>
            </a:r>
            <a:r>
              <a:rPr lang="de-AT" dirty="0" err="1"/>
              <a:t>history</a:t>
            </a:r>
            <a:r>
              <a:rPr lang="de-AT" dirty="0"/>
              <a:t> nicht unbedingt zur Klarheit bei: </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7</a:t>
            </a:fld>
            <a:endParaRPr lang="de-AT"/>
          </a:p>
        </p:txBody>
      </p:sp>
    </p:spTree>
    <p:extLst>
      <p:ext uri="{BB962C8B-B14F-4D97-AF65-F5344CB8AC3E}">
        <p14:creationId xmlns:p14="http://schemas.microsoft.com/office/powerpoint/2010/main" val="59451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Unterstütz wird diese Beobachtung durch eine Metaanalyse aus Kanada in der nach 4 -7 Jahren  </a:t>
            </a:r>
            <a:r>
              <a:rPr lang="de-AT" dirty="0" err="1"/>
              <a:t>ca</a:t>
            </a:r>
            <a:r>
              <a:rPr lang="de-AT" dirty="0"/>
              <a:t> 20 – 40% der zunächst konservativ behandelte </a:t>
            </a:r>
            <a:r>
              <a:rPr lang="de-AT" dirty="0" err="1"/>
              <a:t>pat</a:t>
            </a:r>
            <a:r>
              <a:rPr lang="de-AT" dirty="0"/>
              <a:t> einer OP zuführen  Im Umkehrschluss heißt diese Beobachtung aber auch, dass </a:t>
            </a:r>
            <a:r>
              <a:rPr lang="de-AT" dirty="0" err="1"/>
              <a:t>ca</a:t>
            </a:r>
            <a:r>
              <a:rPr lang="de-AT" dirty="0"/>
              <a:t> 40-60 % der Patienten eine unveränderte oder gar verbesserte neurologische Symptomatik zeigen.</a:t>
            </a:r>
          </a:p>
          <a:p>
            <a:r>
              <a:rPr lang="de-AT" dirty="0"/>
              <a:t>Insofern gilt es Faktoren heraus zu finden, die mit einer klinisch neurologischen Progredienz oder einem schlechteren </a:t>
            </a:r>
            <a:r>
              <a:rPr lang="de-AT" dirty="0" err="1"/>
              <a:t>outcome</a:t>
            </a:r>
            <a:r>
              <a:rPr lang="de-AT" dirty="0"/>
              <a:t> </a:t>
            </a:r>
            <a:r>
              <a:rPr lang="de-AT" dirty="0" err="1"/>
              <a:t>post</a:t>
            </a:r>
            <a:r>
              <a:rPr lang="de-AT" dirty="0"/>
              <a:t> operativ vergesellschaftet  sind</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8</a:t>
            </a:fld>
            <a:endParaRPr lang="de-AT"/>
          </a:p>
        </p:txBody>
      </p:sp>
    </p:spTree>
    <p:extLst>
      <p:ext uri="{BB962C8B-B14F-4D97-AF65-F5344CB8AC3E}">
        <p14:creationId xmlns:p14="http://schemas.microsoft.com/office/powerpoint/2010/main" val="98693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Neben </a:t>
            </a:r>
            <a:r>
              <a:rPr lang="de-AT" dirty="0" err="1"/>
              <a:t>kl</a:t>
            </a:r>
            <a:r>
              <a:rPr lang="de-AT" dirty="0"/>
              <a:t> Parametern, insbesondere dem Vorhandensein einer Spastik der UE sowie einer Gangstörung, gehört  die Elektrophysiologie  mit Hilfe von MEPs und SEPs zu einem wichtigen Standbein Die  Verlängerung der zentralen Latenz geht einher mit einer schlechteren Erholungswahrscheinlichkeit, selbst wenn es sich </a:t>
            </a:r>
            <a:r>
              <a:rPr lang="de-AT" dirty="0" err="1"/>
              <a:t>ra</a:t>
            </a:r>
            <a:endParaRPr lang="de-AT" dirty="0"/>
          </a:p>
          <a:p>
            <a:r>
              <a:rPr lang="de-AT" dirty="0" err="1"/>
              <a:t>diologisch</a:t>
            </a:r>
            <a:r>
              <a:rPr lang="de-AT" dirty="0"/>
              <a:t> um eine milde </a:t>
            </a:r>
            <a:r>
              <a:rPr lang="de-AT" dirty="0" err="1"/>
              <a:t>cervikale</a:t>
            </a:r>
            <a:r>
              <a:rPr lang="de-AT" dirty="0"/>
              <a:t> Stenose handelt. Auch zeigen immerhin 30%......</a:t>
            </a:r>
          </a:p>
          <a:p>
            <a:r>
              <a:rPr lang="de-AT" dirty="0"/>
              <a:t>Zu radiologischen </a:t>
            </a:r>
            <a:r>
              <a:rPr lang="de-AT" dirty="0" err="1"/>
              <a:t>Paremetern</a:t>
            </a:r>
            <a:r>
              <a:rPr lang="de-AT" dirty="0"/>
              <a:t> , die mit einer hohen neurologischen Verschlechterungswahrscheinlichkeit einhergehen , gehört </a:t>
            </a:r>
          </a:p>
        </p:txBody>
      </p:sp>
      <p:sp>
        <p:nvSpPr>
          <p:cNvPr id="4" name="Foliennummernplatzhalter 3"/>
          <p:cNvSpPr>
            <a:spLocks noGrp="1"/>
          </p:cNvSpPr>
          <p:nvPr>
            <p:ph type="sldNum" sz="quarter" idx="10"/>
          </p:nvPr>
        </p:nvSpPr>
        <p:spPr/>
        <p:txBody>
          <a:bodyPr/>
          <a:lstStyle/>
          <a:p>
            <a:pPr>
              <a:defRPr/>
            </a:pPr>
            <a:fld id="{BD694125-77FF-47A9-AC5C-B599CF6C0C61}" type="slidenum">
              <a:rPr lang="de-AT" smtClean="0"/>
              <a:pPr>
                <a:defRPr/>
              </a:pPr>
              <a:t>9</a:t>
            </a:fld>
            <a:endParaRPr lang="de-AT"/>
          </a:p>
        </p:txBody>
      </p:sp>
    </p:spTree>
    <p:extLst>
      <p:ext uri="{BB962C8B-B14F-4D97-AF65-F5344CB8AC3E}">
        <p14:creationId xmlns:p14="http://schemas.microsoft.com/office/powerpoint/2010/main" val="18500366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file:///\\localhost\Users\wstecher\Dropbox\section\Vinzenz\_Logo\Claim_rgb.png" TargetMode="External"/><Relationship Id="rId7" Type="http://schemas.openxmlformats.org/officeDocument/2006/relationships/image" Target="file:///\\localhost\Users\wstecher\Dropbox\section\Vinzenz\_Templates%20grappled\Briefbogen-Logos\OSS__PPT-Titel%20Emblem.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wstecher\Dropbox\section\Vinzenz\_Templates%20grappled\Briefbogen-Logos\OSS__PPT-Titel%20Logo.png" TargetMode="External"/><Relationship Id="rId4" Type="http://schemas.openxmlformats.org/officeDocument/2006/relationships/image" Target="../media/image2.png"/><Relationship Id="rId9" Type="http://schemas.openxmlformats.org/officeDocument/2006/relationships/image" Target="file:///\\localhost\Users\wstecher\Dropbox\section\Vinzenz\_Templates%20grappled\Briefbogen-Logos\PPT-Logo_Vinzenz%20Gruppe.pn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pn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png"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20white.png"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file:///\\localhost\Users\wstecher\Dropbox\section\Vinzenz\_Templates%20grappled\Briefbogen-Logos\OSS__PPT-Logo.png"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file:///\\localhost\Users\wstecher\Dropbox\section\Vinzenz\_Logo\Claim_rgb.png" TargetMode="External"/><Relationship Id="rId5" Type="http://schemas.openxmlformats.org/officeDocument/2006/relationships/image" Target="../media/image1.png"/><Relationship Id="rId4" Type="http://schemas.openxmlformats.org/officeDocument/2006/relationships/image" Target="file:///\\localhost\Users\wstecher\Dropbox\section\Vinzenz\_Templates%20grappled\Briefbogen-Logos\OSS__PPT-Titel%20Emblem.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file:///\\localhost\Users\wstecher\Dropbox\section\Vinzenz\_Templates%20grappled\Briefbogen-Logos\OSS__PPT-Logo.pn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file:///\\localhost\Users\wstecher\Dropbox\section\Vinzenz\_Templates%20grappled\Briefbogen-Logos\OSS__PPT-Logo.pn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file:///\\localhost\Users\wstecher\Dropbox\section\Vinzenz\_Templates%20grappled\Briefbogen-Logos\OSS__PPT-Logo.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wstecher\Dropbox\section\Vinzenz\_Templates%20grappled\Briefbogen-Logos\OSS__PPT-Logo.pn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2" name="Claim_rgb.png" descr="/Users/wstecher/Dropbox/section/Vinzenz/_Logo/Claim_rgb.png"/>
          <p:cNvPicPr>
            <a:picLocks noChangeAspect="1"/>
          </p:cNvPicPr>
          <p:nvPr userDrawn="1"/>
        </p:nvPicPr>
        <p:blipFill>
          <a:blip r:embed="rId2" r:link="rId3"/>
          <a:srcRect/>
          <a:stretch>
            <a:fillRect/>
          </a:stretch>
        </p:blipFill>
        <p:spPr bwMode="auto">
          <a:xfrm>
            <a:off x="720725" y="377825"/>
            <a:ext cx="1885950" cy="409575"/>
          </a:xfrm>
          <a:prstGeom prst="rect">
            <a:avLst/>
          </a:prstGeom>
          <a:noFill/>
          <a:ln w="9525">
            <a:noFill/>
            <a:miter lim="800000"/>
            <a:headEnd/>
            <a:tailEnd/>
          </a:ln>
        </p:spPr>
      </p:pic>
      <p:pic>
        <p:nvPicPr>
          <p:cNvPr id="3" name="OSS__PPT-Titel Logo.png" descr="/Users/wstecher/Dropbox/section/Vinzenz/_Templates grappled/Briefbogen-Logos/OSS__PPT-Titel Logo.png"/>
          <p:cNvPicPr>
            <a:picLocks noChangeAspect="1"/>
          </p:cNvPicPr>
          <p:nvPr userDrawn="1"/>
        </p:nvPicPr>
        <p:blipFill>
          <a:blip r:embed="rId4" r:link="rId5"/>
          <a:srcRect/>
          <a:stretch>
            <a:fillRect/>
          </a:stretch>
        </p:blipFill>
        <p:spPr bwMode="auto">
          <a:xfrm>
            <a:off x="1544638" y="2519363"/>
            <a:ext cx="6054725" cy="1819275"/>
          </a:xfrm>
          <a:prstGeom prst="rect">
            <a:avLst/>
          </a:prstGeom>
          <a:noFill/>
          <a:ln w="9525">
            <a:noFill/>
            <a:miter lim="800000"/>
            <a:headEnd/>
            <a:tailEnd/>
          </a:ln>
        </p:spPr>
      </p:pic>
      <p:pic>
        <p:nvPicPr>
          <p:cNvPr id="4" name="OSS__PPT-Titel Emblem.png" descr="/Users/wstecher/Dropbox/section/Vinzenz/_Templates grappled/Briefbogen-Logos/OSS__PPT-Titel Emblem.png"/>
          <p:cNvPicPr>
            <a:picLocks noChangeAspect="1"/>
          </p:cNvPicPr>
          <p:nvPr userDrawn="1"/>
        </p:nvPicPr>
        <p:blipFill>
          <a:blip r:embed="rId6" r:link="rId7"/>
          <a:srcRect/>
          <a:stretch>
            <a:fillRect/>
          </a:stretch>
        </p:blipFill>
        <p:spPr bwMode="auto">
          <a:xfrm>
            <a:off x="6696075" y="4248150"/>
            <a:ext cx="4035425" cy="4014788"/>
          </a:xfrm>
          <a:prstGeom prst="rect">
            <a:avLst/>
          </a:prstGeom>
          <a:noFill/>
          <a:ln w="9525">
            <a:noFill/>
            <a:miter lim="800000"/>
            <a:headEnd/>
            <a:tailEnd/>
          </a:ln>
        </p:spPr>
      </p:pic>
      <p:pic>
        <p:nvPicPr>
          <p:cNvPr id="5" name="PPT-Logo_Vinzenz Gruppe.png" descr="/Users/wstecher/Dropbox/section/Vinzenz/_Templates grappled/Briefbogen-Logos/PPT-Logo_Vinzenz Gruppe.png"/>
          <p:cNvPicPr>
            <a:picLocks noChangeAspect="1"/>
          </p:cNvPicPr>
          <p:nvPr userDrawn="1"/>
        </p:nvPicPr>
        <p:blipFill>
          <a:blip r:embed="rId8" r:link="rId9"/>
          <a:srcRect/>
          <a:stretch>
            <a:fillRect/>
          </a:stretch>
        </p:blipFill>
        <p:spPr bwMode="auto">
          <a:xfrm>
            <a:off x="720725" y="6335713"/>
            <a:ext cx="2330450" cy="33178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Image_2">
    <p:spTree>
      <p:nvGrpSpPr>
        <p:cNvPr id="1" name=""/>
        <p:cNvGrpSpPr/>
        <p:nvPr/>
      </p:nvGrpSpPr>
      <p:grpSpPr>
        <a:xfrm>
          <a:off x="0" y="0"/>
          <a:ext cx="0" cy="0"/>
          <a:chOff x="0" y="0"/>
          <a:chExt cx="0" cy="0"/>
        </a:xfrm>
      </p:grpSpPr>
      <p:pic>
        <p:nvPicPr>
          <p:cNvPr id="6" name="OSS__PPT-Logo.png" descr="/Users/wstecher/Dropbox/section/Vinzenz/_Templates grappled/Briefbogen-Logos/OSS__PPT-Logo.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7581" y="2340000"/>
            <a:ext cx="3744000" cy="3337250"/>
          </a:xfrm>
          <a:prstGeom prst="rect">
            <a:avLst/>
          </a:prstGeom>
        </p:spPr>
        <p:txBody>
          <a:bodyPr/>
          <a:lstStyle>
            <a:lvl1pPr>
              <a:defRPr i="0" baseline="0">
                <a:solidFill>
                  <a:srgbClr val="575757"/>
                </a:solidFill>
              </a:defRPr>
            </a:lvl1pPr>
            <a:lvl2pPr marL="230400">
              <a:defRPr baseline="0"/>
            </a:lvl2pPr>
            <a:lvl3pPr>
              <a:defRPr/>
            </a:lvl3pPr>
            <a:lvl4pPr>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Picture Placeholder 4"/>
          <p:cNvSpPr>
            <a:spLocks noGrp="1"/>
          </p:cNvSpPr>
          <p:nvPr>
            <p:ph type="pic" sz="quarter" idx="11"/>
          </p:nvPr>
        </p:nvSpPr>
        <p:spPr>
          <a:xfrm>
            <a:off x="4703255" y="2340000"/>
            <a:ext cx="3726000" cy="3024000"/>
          </a:xfrm>
          <a:prstGeom prst="rect">
            <a:avLst/>
          </a:prstGeom>
          <a:blipFill rotWithShape="1">
            <a:blip r:embed="rId4"/>
            <a:srcRect/>
            <a:stretch>
              <a:fillRect l="-3342" r="-3342"/>
            </a:stretch>
          </a:blipFill>
        </p:spPr>
        <p:txBody>
          <a:bodyPr rtlCol="0" anchor="ctr">
            <a:normAutofit/>
          </a:bodyPr>
          <a:lstStyle>
            <a:lvl1pPr algn="ctr">
              <a:defRPr/>
            </a:lvl1pPr>
          </a:lstStyle>
          <a:p>
            <a:pPr lvl="0"/>
            <a:r>
              <a:rPr lang="de-DE" noProof="0" dirty="0"/>
              <a:t>Bild durch Klicken auf Symbol hinzufügen</a:t>
            </a:r>
            <a:endParaRPr lang="de-AT" noProof="0" dirty="0"/>
          </a:p>
        </p:txBody>
      </p:sp>
      <p:sp>
        <p:nvSpPr>
          <p:cNvPr id="9" name="Text Placeholder 8"/>
          <p:cNvSpPr>
            <a:spLocks noGrp="1"/>
          </p:cNvSpPr>
          <p:nvPr>
            <p:ph type="body" sz="quarter" idx="12"/>
          </p:nvPr>
        </p:nvSpPr>
        <p:spPr>
          <a:xfrm>
            <a:off x="4703255" y="5473562"/>
            <a:ext cx="3726000" cy="219606"/>
          </a:xfrm>
          <a:prstGeom prst="rect">
            <a:avLst/>
          </a:prstGeom>
        </p:spPr>
        <p:txBody>
          <a:bodyPr/>
          <a:lstStyle>
            <a:lvl1pPr>
              <a:defRPr sz="1300"/>
            </a:lvl1pPr>
          </a:lstStyle>
          <a:p>
            <a:pPr lvl="0"/>
            <a:r>
              <a:rPr lang="de-DE" dirty="0"/>
              <a:t>Textmasterformate durch Klicken bearbeiten</a:t>
            </a:r>
          </a:p>
        </p:txBody>
      </p:sp>
      <p:sp>
        <p:nvSpPr>
          <p:cNvPr id="7" name="Footer Placeholder 5"/>
          <p:cNvSpPr>
            <a:spLocks noGrp="1"/>
          </p:cNvSpPr>
          <p:nvPr>
            <p:ph type="ftr" sz="quarter" idx="13"/>
          </p:nvPr>
        </p:nvSpPr>
        <p:spPr/>
        <p:txBody>
          <a:bodyPr/>
          <a:lstStyle>
            <a:lvl1pPr>
              <a:defRPr/>
            </a:lvl1pPr>
          </a:lstStyle>
          <a:p>
            <a:pPr>
              <a:defRPr/>
            </a:pPr>
            <a:r>
              <a:rPr lang="de-DE"/>
              <a:t>Titel </a:t>
            </a:r>
            <a:r>
              <a:rPr lang="de-DE" b="0"/>
              <a:t>TT.MM.JJJJ</a:t>
            </a:r>
            <a:endParaRPr lang="de-AT" b="0"/>
          </a:p>
        </p:txBody>
      </p:sp>
      <p:sp>
        <p:nvSpPr>
          <p:cNvPr id="8" name="Slide Number Placeholder 9"/>
          <p:cNvSpPr>
            <a:spLocks noGrp="1"/>
          </p:cNvSpPr>
          <p:nvPr>
            <p:ph type="sldNum" sz="quarter" idx="14"/>
          </p:nvPr>
        </p:nvSpPr>
        <p:spPr>
          <a:xfrm>
            <a:off x="6289675" y="6356350"/>
            <a:ext cx="2133600" cy="365125"/>
          </a:xfrm>
          <a:prstGeom prst="rect">
            <a:avLst/>
          </a:prstGeom>
        </p:spPr>
        <p:txBody>
          <a:bodyPr/>
          <a:lstStyle>
            <a:lvl1pPr>
              <a:defRPr/>
            </a:lvl1pPr>
          </a:lstStyle>
          <a:p>
            <a:pPr>
              <a:defRPr/>
            </a:pPr>
            <a:fld id="{6297AC52-D56A-40F6-945A-66BDB799F11E}"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Image 3columns">
    <p:spTree>
      <p:nvGrpSpPr>
        <p:cNvPr id="1" name=""/>
        <p:cNvGrpSpPr/>
        <p:nvPr/>
      </p:nvGrpSpPr>
      <p:grpSpPr>
        <a:xfrm>
          <a:off x="0" y="0"/>
          <a:ext cx="0" cy="0"/>
          <a:chOff x="0" y="0"/>
          <a:chExt cx="0" cy="0"/>
        </a:xfrm>
      </p:grpSpPr>
      <p:pic>
        <p:nvPicPr>
          <p:cNvPr id="9" name="OSS__PPT-Logo.png" descr="/Users/wstecher/Dropbox/section/Vinzenz/_Templates grappled/Briefbogen-Logos/OSS__PPT-Logo.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000" y="4255199"/>
            <a:ext cx="2376000" cy="2016000"/>
          </a:xfrm>
          <a:prstGeom prst="rect">
            <a:avLst/>
          </a:prstGeom>
        </p:spPr>
        <p:txBody>
          <a:bodyPr/>
          <a:lstStyle>
            <a:lvl1pPr>
              <a:defRPr baseline="0">
                <a:solidFill>
                  <a:srgbClr val="575757"/>
                </a:solidFill>
              </a:defRPr>
            </a:lvl1pPr>
            <a:lvl2pPr marL="230400">
              <a:defRPr baseline="0"/>
            </a:lvl2pPr>
            <a:lvl3pPr>
              <a:defRPr/>
            </a:lvl3pPr>
            <a:lvl4pPr>
              <a:defRPr/>
            </a:lvl4pPr>
          </a:lstStyle>
          <a:p>
            <a:pPr lvl="0"/>
            <a:r>
              <a:rPr lang="de-DE" dirty="0"/>
              <a:t>Textmasterformate durch Klicken bearbeiten</a:t>
            </a:r>
          </a:p>
        </p:txBody>
      </p:sp>
      <p:sp>
        <p:nvSpPr>
          <p:cNvPr id="5" name="Picture Placeholder 4"/>
          <p:cNvSpPr>
            <a:spLocks noGrp="1"/>
          </p:cNvSpPr>
          <p:nvPr>
            <p:ph type="pic" sz="quarter" idx="11"/>
          </p:nvPr>
        </p:nvSpPr>
        <p:spPr>
          <a:xfrm>
            <a:off x="720000" y="2340000"/>
            <a:ext cx="2376000" cy="1800000"/>
          </a:xfrm>
          <a:prstGeom prst="rect">
            <a:avLst/>
          </a:prstGeom>
          <a:blipFill rotWithShape="1">
            <a:blip r:embed="rId4"/>
            <a:srcRect/>
            <a:stretch>
              <a:fillRect/>
            </a:stretch>
          </a:blipFill>
        </p:spPr>
        <p:txBody>
          <a:bodyPr rtlCol="0" anchor="ctr">
            <a:normAutofit/>
          </a:bodyPr>
          <a:lstStyle>
            <a:lvl1pPr algn="ctr">
              <a:defRPr sz="1400"/>
            </a:lvl1pPr>
          </a:lstStyle>
          <a:p>
            <a:pPr lvl="0"/>
            <a:r>
              <a:rPr lang="de-DE" noProof="0" dirty="0"/>
              <a:t>Bild durch Klicken auf Symbol hinzufügen</a:t>
            </a:r>
            <a:endParaRPr lang="de-AT" noProof="0" dirty="0"/>
          </a:p>
        </p:txBody>
      </p:sp>
      <p:sp>
        <p:nvSpPr>
          <p:cNvPr id="10" name="Text Placeholder 3"/>
          <p:cNvSpPr>
            <a:spLocks noGrp="1"/>
          </p:cNvSpPr>
          <p:nvPr>
            <p:ph type="body" sz="quarter" idx="12"/>
          </p:nvPr>
        </p:nvSpPr>
        <p:spPr>
          <a:xfrm>
            <a:off x="6048000" y="4255199"/>
            <a:ext cx="2376000" cy="2016000"/>
          </a:xfrm>
          <a:prstGeom prst="rect">
            <a:avLst/>
          </a:prstGeom>
        </p:spPr>
        <p:txBody>
          <a:bodyPr/>
          <a:lstStyle>
            <a:lvl1pPr>
              <a:defRPr baseline="0">
                <a:solidFill>
                  <a:srgbClr val="575757"/>
                </a:solidFill>
              </a:defRPr>
            </a:lvl1pPr>
            <a:lvl2pPr marL="230400">
              <a:defRPr baseline="0"/>
            </a:lvl2pPr>
            <a:lvl3pPr>
              <a:defRPr/>
            </a:lvl3pPr>
            <a:lvl4pPr>
              <a:defRPr/>
            </a:lvl4pPr>
          </a:lstStyle>
          <a:p>
            <a:pPr lvl="0"/>
            <a:r>
              <a:rPr lang="de-DE" dirty="0"/>
              <a:t>Textmasterformate durch Klicken bearbeiten</a:t>
            </a:r>
          </a:p>
        </p:txBody>
      </p:sp>
      <p:sp>
        <p:nvSpPr>
          <p:cNvPr id="12" name="Text Placeholder 3"/>
          <p:cNvSpPr>
            <a:spLocks noGrp="1"/>
          </p:cNvSpPr>
          <p:nvPr>
            <p:ph type="body" sz="quarter" idx="14"/>
          </p:nvPr>
        </p:nvSpPr>
        <p:spPr>
          <a:xfrm>
            <a:off x="3384000" y="4255199"/>
            <a:ext cx="2376000" cy="2016000"/>
          </a:xfrm>
          <a:prstGeom prst="rect">
            <a:avLst/>
          </a:prstGeom>
        </p:spPr>
        <p:txBody>
          <a:bodyPr/>
          <a:lstStyle>
            <a:lvl1pPr>
              <a:defRPr baseline="0">
                <a:solidFill>
                  <a:srgbClr val="575757"/>
                </a:solidFill>
              </a:defRPr>
            </a:lvl1pPr>
            <a:lvl2pPr marL="230400">
              <a:defRPr baseline="0"/>
            </a:lvl2pPr>
            <a:lvl3pPr>
              <a:defRPr/>
            </a:lvl3pPr>
            <a:lvl4pPr>
              <a:defRPr/>
            </a:lvl4pPr>
          </a:lstStyle>
          <a:p>
            <a:pPr lvl="0"/>
            <a:r>
              <a:rPr lang="de-DE" dirty="0"/>
              <a:t>Textmasterformate durch Klicken bearbeiten</a:t>
            </a:r>
          </a:p>
        </p:txBody>
      </p:sp>
      <p:sp>
        <p:nvSpPr>
          <p:cNvPr id="13" name="Picture Placeholder 4"/>
          <p:cNvSpPr>
            <a:spLocks noGrp="1"/>
          </p:cNvSpPr>
          <p:nvPr>
            <p:ph type="pic" sz="quarter" idx="15"/>
          </p:nvPr>
        </p:nvSpPr>
        <p:spPr>
          <a:xfrm>
            <a:off x="3384000" y="2340000"/>
            <a:ext cx="2376000" cy="1800000"/>
          </a:xfrm>
          <a:prstGeom prst="rect">
            <a:avLst/>
          </a:prstGeom>
          <a:blipFill rotWithShape="1">
            <a:blip r:embed="rId5"/>
            <a:srcRect/>
            <a:stretch>
              <a:fillRect l="-6791" r="-6791"/>
            </a:stretch>
          </a:blipFill>
        </p:spPr>
        <p:txBody>
          <a:bodyPr rtlCol="0" anchor="ctr">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400"/>
            </a:lvl1pPr>
          </a:lstStyle>
          <a:p>
            <a:pPr lvl="0"/>
            <a:r>
              <a:rPr lang="de-DE" noProof="0" dirty="0"/>
              <a:t>Bild durch Klicken auf Symbol hinzufügen</a:t>
            </a:r>
            <a:endParaRPr lang="de-AT" noProof="0" dirty="0"/>
          </a:p>
        </p:txBody>
      </p:sp>
      <p:sp>
        <p:nvSpPr>
          <p:cNvPr id="6" name="Picture Placeholder 5"/>
          <p:cNvSpPr>
            <a:spLocks noGrp="1"/>
          </p:cNvSpPr>
          <p:nvPr>
            <p:ph type="pic" sz="quarter" idx="16"/>
          </p:nvPr>
        </p:nvSpPr>
        <p:spPr>
          <a:xfrm>
            <a:off x="6048000" y="2340000"/>
            <a:ext cx="2376000" cy="1800000"/>
          </a:xfrm>
          <a:prstGeom prst="rect">
            <a:avLst/>
          </a:prstGeom>
          <a:solidFill>
            <a:srgbClr val="B9B9B9"/>
          </a:solidFill>
        </p:spPr>
        <p:txBody>
          <a:bodyPr rtlCol="0" anchor="ctr">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400"/>
            </a:lvl1pPr>
          </a:lstStyle>
          <a:p>
            <a:pPr lvl="0"/>
            <a:r>
              <a:rPr lang="de-DE" noProof="0" dirty="0"/>
              <a:t>Bild durch Klicken auf Symbol hinzufügen</a:t>
            </a:r>
            <a:endParaRPr lang="de-AT" noProof="0" dirty="0"/>
          </a:p>
        </p:txBody>
      </p:sp>
      <p:sp>
        <p:nvSpPr>
          <p:cNvPr id="11" name="Footer Placeholder 8"/>
          <p:cNvSpPr>
            <a:spLocks noGrp="1"/>
          </p:cNvSpPr>
          <p:nvPr>
            <p:ph type="ftr" sz="quarter" idx="17"/>
          </p:nvPr>
        </p:nvSpPr>
        <p:spPr/>
        <p:txBody>
          <a:bodyPr/>
          <a:lstStyle>
            <a:lvl1pPr>
              <a:defRPr/>
            </a:lvl1pPr>
          </a:lstStyle>
          <a:p>
            <a:pPr>
              <a:defRPr/>
            </a:pPr>
            <a:r>
              <a:rPr lang="de-DE"/>
              <a:t>Titel </a:t>
            </a:r>
            <a:r>
              <a:rPr lang="de-DE" b="0"/>
              <a:t>TT.MM.JJJJ</a:t>
            </a:r>
            <a:endParaRPr lang="de-AT" b="0"/>
          </a:p>
        </p:txBody>
      </p:sp>
      <p:sp>
        <p:nvSpPr>
          <p:cNvPr id="14" name="Slide Number Placeholder 10"/>
          <p:cNvSpPr>
            <a:spLocks noGrp="1"/>
          </p:cNvSpPr>
          <p:nvPr>
            <p:ph type="sldNum" sz="quarter" idx="18"/>
          </p:nvPr>
        </p:nvSpPr>
        <p:spPr>
          <a:xfrm>
            <a:off x="6289675" y="6356350"/>
            <a:ext cx="2133600" cy="365125"/>
          </a:xfrm>
          <a:prstGeom prst="rect">
            <a:avLst/>
          </a:prstGeom>
        </p:spPr>
        <p:txBody>
          <a:bodyPr/>
          <a:lstStyle>
            <a:lvl1pPr>
              <a:defRPr/>
            </a:lvl1pPr>
          </a:lstStyle>
          <a:p>
            <a:pPr>
              <a:defRPr/>
            </a:pPr>
            <a:fld id="{BD35E714-1421-4C34-BF55-6DDE3740E7F0}" type="slidenum">
              <a:rPr lang="de-AT"/>
              <a:pPr>
                <a:defRPr/>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Text">
    <p:bg>
      <p:bgPr>
        <a:solidFill>
          <a:srgbClr val="E73440"/>
        </a:solidFill>
        <a:effectLst/>
      </p:bgPr>
    </p:bg>
    <p:spTree>
      <p:nvGrpSpPr>
        <p:cNvPr id="1" name=""/>
        <p:cNvGrpSpPr/>
        <p:nvPr/>
      </p:nvGrpSpPr>
      <p:grpSpPr>
        <a:xfrm>
          <a:off x="0" y="0"/>
          <a:ext cx="0" cy="0"/>
          <a:chOff x="0" y="0"/>
          <a:chExt cx="0" cy="0"/>
        </a:xfrm>
      </p:grpSpPr>
      <p:pic>
        <p:nvPicPr>
          <p:cNvPr id="5" name="OSS__PPT-Logo white.png" descr="/Users/wstecher/Dropbox/section/Vinzenz/_Templates grappled/Briefbogen-Logos/OSS__PPT-Logo white.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chemeClr val="bg1"/>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466000"/>
            <a:ext cx="7702550" cy="3836744"/>
          </a:xfrm>
          <a:prstGeom prst="rect">
            <a:avLst/>
          </a:prstGeom>
        </p:spPr>
        <p:txBody>
          <a:bodyPr/>
          <a:lstStyle>
            <a:lvl1pPr>
              <a:defRPr baseline="0">
                <a:solidFill>
                  <a:schemeClr val="bg1"/>
                </a:solidFill>
              </a:defRPr>
            </a:lvl1pPr>
            <a:lvl2pPr marL="230400">
              <a:defRPr baseline="0">
                <a:solidFill>
                  <a:schemeClr val="bg1"/>
                </a:solidFill>
              </a:defRPr>
            </a:lvl2pPr>
            <a:lvl3pPr>
              <a:defRPr>
                <a:solidFill>
                  <a:schemeClr val="bg1"/>
                </a:solidFill>
              </a:defRPr>
            </a:lvl3pPr>
            <a:lvl4pPr>
              <a:defRPr>
                <a:solidFill>
                  <a:schemeClr val="bg1"/>
                </a:solidFill>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ooter Placeholder 4"/>
          <p:cNvSpPr>
            <a:spLocks noGrp="1"/>
          </p:cNvSpPr>
          <p:nvPr>
            <p:ph type="ftr" sz="quarter" idx="11"/>
          </p:nvPr>
        </p:nvSpPr>
        <p:spPr/>
        <p:txBody>
          <a:bodyPr/>
          <a:lstStyle>
            <a:lvl1pPr>
              <a:defRPr dirty="0" smtClean="0">
                <a:solidFill>
                  <a:schemeClr val="bg1"/>
                </a:solidFill>
              </a:defRPr>
            </a:lvl1pPr>
          </a:lstStyle>
          <a:p>
            <a:pPr>
              <a:defRPr/>
            </a:pPr>
            <a:r>
              <a:rPr lang="de-DE"/>
              <a:t>Titel </a:t>
            </a:r>
            <a:r>
              <a:rPr lang="de-DE" b="0"/>
              <a:t>TT.MM.JJJJ</a:t>
            </a:r>
            <a:endParaRPr lang="de-AT" b="0"/>
          </a:p>
        </p:txBody>
      </p:sp>
      <p:sp>
        <p:nvSpPr>
          <p:cNvPr id="7" name="Slide Number Placeholder 5"/>
          <p:cNvSpPr>
            <a:spLocks noGrp="1"/>
          </p:cNvSpPr>
          <p:nvPr>
            <p:ph type="sldNum" sz="quarter" idx="12"/>
          </p:nvPr>
        </p:nvSpPr>
        <p:spPr>
          <a:xfrm>
            <a:off x="6289675" y="6356350"/>
            <a:ext cx="2133600" cy="365125"/>
          </a:xfrm>
          <a:prstGeom prst="rect">
            <a:avLst/>
          </a:prstGeom>
        </p:spPr>
        <p:txBody>
          <a:bodyPr/>
          <a:lstStyle>
            <a:lvl1pPr>
              <a:defRPr smtClean="0">
                <a:solidFill>
                  <a:schemeClr val="bg1"/>
                </a:solidFill>
              </a:defRPr>
            </a:lvl1pPr>
          </a:lstStyle>
          <a:p>
            <a:pPr>
              <a:defRPr/>
            </a:pPr>
            <a:fld id="{E3DBEE0B-1BBF-48A0-839D-9223238D9D46}" type="slidenum">
              <a:rPr lang="de-AT"/>
              <a:pPr>
                <a:defRPr/>
              </a:pPr>
              <a:t>‹Nr.›</a:t>
            </a:fld>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hemenfolie">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xmlns="" id="{902A0776-980A-4B44-A711-8A6A392BE2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7637" y="0"/>
            <a:ext cx="723031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SS__PPT-Titel Emblem.png" descr="/Users/wstecher/Dropbox/section/Vinzenz/_Templates grappled/Briefbogen-Logos/OSS__PPT-Titel Emblem.png"/>
          <p:cNvPicPr>
            <a:picLocks noChangeAspect="1"/>
          </p:cNvPicPr>
          <p:nvPr userDrawn="1"/>
        </p:nvPicPr>
        <p:blipFill>
          <a:blip r:embed="rId3" r:link="rId4"/>
          <a:srcRect/>
          <a:stretch>
            <a:fillRect/>
          </a:stretch>
        </p:blipFill>
        <p:spPr bwMode="auto">
          <a:xfrm>
            <a:off x="6696075" y="4248150"/>
            <a:ext cx="4035425" cy="4014788"/>
          </a:xfrm>
          <a:prstGeom prst="rect">
            <a:avLst/>
          </a:prstGeom>
          <a:noFill/>
          <a:ln w="9525">
            <a:noFill/>
            <a:miter lim="800000"/>
            <a:headEnd/>
            <a:tailEnd/>
          </a:ln>
        </p:spPr>
      </p:pic>
      <p:pic>
        <p:nvPicPr>
          <p:cNvPr id="5" name="Claim_rgb.png" descr="/Users/wstecher/Dropbox/section/Vinzenz/_Logo/Claim_rgb.png"/>
          <p:cNvPicPr>
            <a:picLocks noChangeAspect="1"/>
          </p:cNvPicPr>
          <p:nvPr userDrawn="1"/>
        </p:nvPicPr>
        <p:blipFill>
          <a:blip r:embed="rId5" r:link="rId6"/>
          <a:srcRect/>
          <a:stretch>
            <a:fillRect/>
          </a:stretch>
        </p:blipFill>
        <p:spPr bwMode="auto">
          <a:xfrm>
            <a:off x="720725" y="377825"/>
            <a:ext cx="1331913" cy="288925"/>
          </a:xfrm>
          <a:prstGeom prst="rect">
            <a:avLst/>
          </a:prstGeom>
          <a:noFill/>
          <a:ln w="9525">
            <a:noFill/>
            <a:miter lim="800000"/>
            <a:headEnd/>
            <a:tailEnd/>
          </a:ln>
        </p:spPr>
      </p:pic>
      <p:pic>
        <p:nvPicPr>
          <p:cNvPr id="6" name="OSS__PPT-Logo.png" descr="/Users/wstecher/Dropbox/section/Vinzenz/_Templates grappled/Briefbogen-Logos/OSS__PPT-Logo.png"/>
          <p:cNvPicPr>
            <a:picLocks noChangeAspect="1"/>
          </p:cNvPicPr>
          <p:nvPr userDrawn="1"/>
        </p:nvPicPr>
        <p:blipFill>
          <a:blip r:embed="rId7" r:link="rId8"/>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86800"/>
            <a:ext cx="7704000" cy="2023200"/>
          </a:xfrm>
        </p:spPr>
        <p:txBody>
          <a:bodyPr anchor="t"/>
          <a:lstStyle>
            <a:lvl1pPr>
              <a:lnSpc>
                <a:spcPct val="90000"/>
              </a:lnSpc>
              <a:defRPr sz="3200" b="1" i="0"/>
            </a:lvl1pPr>
          </a:lstStyle>
          <a:p>
            <a:r>
              <a:rPr lang="de-DE" dirty="0"/>
              <a:t>Titelmasterformat durch Klicken bearbeiten</a:t>
            </a:r>
            <a:endParaRPr lang="de-AT" dirty="0"/>
          </a:p>
        </p:txBody>
      </p:sp>
      <p:sp>
        <p:nvSpPr>
          <p:cNvPr id="3" name="Content Placeholder 2"/>
          <p:cNvSpPr>
            <a:spLocks noGrp="1"/>
          </p:cNvSpPr>
          <p:nvPr>
            <p:ph idx="1"/>
          </p:nvPr>
        </p:nvSpPr>
        <p:spPr>
          <a:xfrm>
            <a:off x="720000" y="3510000"/>
            <a:ext cx="7704000" cy="1089116"/>
          </a:xfrm>
          <a:prstGeom prst="rect">
            <a:avLst/>
          </a:prstGeom>
        </p:spPr>
        <p:txBody>
          <a:bodyPr/>
          <a:lstStyle>
            <a:lvl1pPr>
              <a:defRPr baseline="0"/>
            </a:lvl1pPr>
          </a:lstStyle>
          <a:p>
            <a:pPr lvl="0"/>
            <a:r>
              <a:rPr lang="de-DE" dirty="0"/>
              <a:t>Textmasterformate durch Klicken bearbeiten</a:t>
            </a:r>
          </a:p>
        </p:txBody>
      </p:sp>
      <p:sp>
        <p:nvSpPr>
          <p:cNvPr id="7" name="Footer Placeholder 3"/>
          <p:cNvSpPr>
            <a:spLocks noGrp="1"/>
          </p:cNvSpPr>
          <p:nvPr>
            <p:ph type="ftr" sz="quarter" idx="10"/>
          </p:nvPr>
        </p:nvSpPr>
        <p:spPr/>
        <p:txBody>
          <a:bodyPr/>
          <a:lstStyle>
            <a:lvl1pPr algn="l">
              <a:defRPr sz="900" b="1" i="0" dirty="0" smtClean="0">
                <a:solidFill>
                  <a:srgbClr val="575757"/>
                </a:solidFill>
              </a:defRPr>
            </a:lvl1pPr>
          </a:lstStyle>
          <a:p>
            <a:pPr>
              <a:defRPr/>
            </a:pPr>
            <a:r>
              <a:rPr lang="de-DE"/>
              <a:t>Titel </a:t>
            </a:r>
            <a:r>
              <a:rPr lang="de-DE" b="0"/>
              <a:t>TT.MM.JJJJ</a:t>
            </a:r>
            <a:endParaRPr lang="de-AT"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xmlns="" id="{5211A61C-A8D7-4855-B53B-59971D9AD5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7637" y="0"/>
            <a:ext cx="723031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SS__PPT-Logo.png" descr="/Users/wstecher/Dropbox/section/Vinzenz/_Templates grappled/Briefbogen-Logos/OSS__PPT-Logo.png"/>
          <p:cNvPicPr>
            <a:picLocks noChangeAspect="1"/>
          </p:cNvPicPr>
          <p:nvPr userDrawn="1"/>
        </p:nvPicPr>
        <p:blipFill>
          <a:blip r:embed="rId3" r:link="rId4"/>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466000"/>
            <a:ext cx="7702550" cy="3836744"/>
          </a:xfrm>
          <a:prstGeom prst="rect">
            <a:avLst/>
          </a:prstGeom>
        </p:spPr>
        <p:txBody>
          <a:bodyPr/>
          <a:lstStyle>
            <a:lvl1pPr>
              <a:defRPr baseline="0"/>
            </a:lvl1pPr>
            <a:lvl2pPr marL="230400">
              <a:defRPr baseline="0"/>
            </a:lvl2pPr>
            <a:lvl3pPr>
              <a:defRPr/>
            </a:lvl3pPr>
            <a:lvl4pPr>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ooter Placeholder 4"/>
          <p:cNvSpPr>
            <a:spLocks noGrp="1"/>
          </p:cNvSpPr>
          <p:nvPr>
            <p:ph type="ftr" sz="quarter" idx="11"/>
          </p:nvPr>
        </p:nvSpPr>
        <p:spPr/>
        <p:txBody>
          <a:bodyPr/>
          <a:lstStyle>
            <a:lvl1pPr>
              <a:defRPr/>
            </a:lvl1pPr>
          </a:lstStyle>
          <a:p>
            <a:pPr>
              <a:defRPr/>
            </a:pPr>
            <a:r>
              <a:rPr lang="de-DE"/>
              <a:t>Titel </a:t>
            </a:r>
            <a:r>
              <a:rPr lang="de-DE" b="0"/>
              <a:t>TT.MM.JJJJ</a:t>
            </a:r>
            <a:endParaRPr lang="de-AT"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Text">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xmlns="" id="{A2E1F1B1-99D9-4510-843D-D03A6328D1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7637" y="0"/>
            <a:ext cx="723031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SS__PPT-Logo.png" descr="/Users/wstecher/Dropbox/section/Vinzenz/_Templates grappled/Briefbogen-Logos/OSS__PPT-Logo.png"/>
          <p:cNvPicPr>
            <a:picLocks noChangeAspect="1"/>
          </p:cNvPicPr>
          <p:nvPr userDrawn="1"/>
        </p:nvPicPr>
        <p:blipFill>
          <a:blip r:embed="rId3" r:link="rId4"/>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466000"/>
            <a:ext cx="3768577" cy="3836744"/>
          </a:xfrm>
          <a:prstGeom prst="rect">
            <a:avLst/>
          </a:prstGeom>
        </p:spPr>
        <p:txBody>
          <a:bodyPr/>
          <a:lstStyle>
            <a:lvl1pPr>
              <a:defRPr baseline="0"/>
            </a:lvl1pPr>
            <a:lvl2pPr marL="230400">
              <a:defRPr baseline="0"/>
            </a:lvl2pPr>
            <a:lvl3pPr>
              <a:defRPr/>
            </a:lvl3pPr>
            <a:lvl4pPr>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9" name="Text Placeholder 3"/>
          <p:cNvSpPr>
            <a:spLocks noGrp="1"/>
          </p:cNvSpPr>
          <p:nvPr>
            <p:ph type="body" sz="quarter" idx="14"/>
          </p:nvPr>
        </p:nvSpPr>
        <p:spPr>
          <a:xfrm>
            <a:off x="4655423" y="2466000"/>
            <a:ext cx="3768577" cy="3836744"/>
          </a:xfrm>
          <a:prstGeom prst="rect">
            <a:avLst/>
          </a:prstGeom>
        </p:spPr>
        <p:txBody>
          <a:bodyPr/>
          <a:lstStyle>
            <a:lvl1pPr>
              <a:defRPr baseline="0"/>
            </a:lvl1pPr>
            <a:lvl2pPr marL="230400">
              <a:defRPr baseline="0"/>
            </a:lvl2pPr>
            <a:lvl3pPr>
              <a:defRPr/>
            </a:lvl3pPr>
            <a:lvl4pPr>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6" name="Footer Placeholder 4"/>
          <p:cNvSpPr>
            <a:spLocks noGrp="1"/>
          </p:cNvSpPr>
          <p:nvPr>
            <p:ph type="ftr" sz="quarter" idx="15"/>
          </p:nvPr>
        </p:nvSpPr>
        <p:spPr/>
        <p:txBody>
          <a:bodyPr/>
          <a:lstStyle>
            <a:lvl1pPr>
              <a:defRPr/>
            </a:lvl1pPr>
          </a:lstStyle>
          <a:p>
            <a:pPr>
              <a:defRPr/>
            </a:pPr>
            <a:r>
              <a:rPr lang="de-DE"/>
              <a:t>Titel </a:t>
            </a:r>
            <a:r>
              <a:rPr lang="de-DE" b="0"/>
              <a:t>TT.MM.JJJJ</a:t>
            </a:r>
            <a:endParaRPr lang="de-AT"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Media">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xmlns="" id="{CC89CDA3-9845-470B-833E-53B9734F98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7637" y="96716"/>
            <a:ext cx="7230313" cy="66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SS__PPT-Logo.png" descr="/Users/wstecher/Dropbox/section/Vinzenz/_Templates grappled/Briefbogen-Logos/OSS__PPT-Logo.png"/>
          <p:cNvPicPr>
            <a:picLocks noChangeAspect="1"/>
          </p:cNvPicPr>
          <p:nvPr userDrawn="1"/>
        </p:nvPicPr>
        <p:blipFill>
          <a:blip r:embed="rId3" r:link="rId4"/>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340000"/>
            <a:ext cx="7702550" cy="347884"/>
          </a:xfrm>
          <a:prstGeom prst="rect">
            <a:avLst/>
          </a:prstGeom>
        </p:spPr>
        <p:txBody>
          <a:bodyPr/>
          <a:lstStyle/>
          <a:p>
            <a:pPr lvl="0"/>
            <a:r>
              <a:rPr lang="de-DE" dirty="0"/>
              <a:t>Textmasterformate durch Klicken bearbeiten</a:t>
            </a:r>
          </a:p>
        </p:txBody>
      </p:sp>
      <p:sp>
        <p:nvSpPr>
          <p:cNvPr id="6" name="Media Placeholder 5"/>
          <p:cNvSpPr>
            <a:spLocks noGrp="1"/>
          </p:cNvSpPr>
          <p:nvPr>
            <p:ph type="media" sz="quarter" idx="11"/>
          </p:nvPr>
        </p:nvSpPr>
        <p:spPr>
          <a:xfrm>
            <a:off x="720000" y="2700000"/>
            <a:ext cx="5544000" cy="3096000"/>
          </a:xfrm>
          <a:prstGeom prst="rect">
            <a:avLst/>
          </a:prstGeom>
          <a:blipFill rotWithShape="1">
            <a:blip r:embed="rId5"/>
            <a:srcRect/>
            <a:stretch>
              <a:fillRect t="-7315" b="-7315"/>
            </a:stretch>
          </a:blipFill>
        </p:spPr>
        <p:txBody>
          <a:bodyPr rtlCol="0">
            <a:normAutofit/>
          </a:bodyPr>
          <a:lstStyle/>
          <a:p>
            <a:pPr lvl="0"/>
            <a:endParaRPr lang="de-AT" noProof="0"/>
          </a:p>
        </p:txBody>
      </p:sp>
      <p:sp>
        <p:nvSpPr>
          <p:cNvPr id="7" name="Footer Placeholder 4"/>
          <p:cNvSpPr>
            <a:spLocks noGrp="1"/>
          </p:cNvSpPr>
          <p:nvPr>
            <p:ph type="ftr" sz="quarter" idx="12"/>
          </p:nvPr>
        </p:nvSpPr>
        <p:spPr/>
        <p:txBody>
          <a:bodyPr/>
          <a:lstStyle>
            <a:lvl1pPr>
              <a:defRPr/>
            </a:lvl1pPr>
          </a:lstStyle>
          <a:p>
            <a:pPr>
              <a:defRPr/>
            </a:pPr>
            <a:r>
              <a:rPr lang="de-DE"/>
              <a:t>Titel </a:t>
            </a:r>
            <a:r>
              <a:rPr lang="de-DE" b="0"/>
              <a:t>TT.MM.JJJJ</a:t>
            </a:r>
            <a:endParaRPr lang="de-AT"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pic>
        <p:nvPicPr>
          <p:cNvPr id="5" name="OSS__PPT-Logo.png" descr="/Users/wstecher/Dropbox/section/Vinzenz/_Templates grappled/Briefbogen-Logos/OSS__PPT-Logo.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340000"/>
            <a:ext cx="7702550" cy="347884"/>
          </a:xfrm>
          <a:prstGeom prst="rect">
            <a:avLst/>
          </a:prstGeom>
        </p:spPr>
        <p:txBody>
          <a:bodyPr/>
          <a:lstStyle/>
          <a:p>
            <a:pPr lvl="0"/>
            <a:r>
              <a:rPr lang="de-DE" dirty="0"/>
              <a:t>Textmasterformate durch Klicken bearbeiten</a:t>
            </a:r>
          </a:p>
        </p:txBody>
      </p:sp>
      <p:sp>
        <p:nvSpPr>
          <p:cNvPr id="12" name="Picture Placeholder 11"/>
          <p:cNvSpPr>
            <a:spLocks noGrp="1"/>
          </p:cNvSpPr>
          <p:nvPr>
            <p:ph type="pic" sz="quarter" idx="13"/>
          </p:nvPr>
        </p:nvSpPr>
        <p:spPr>
          <a:xfrm>
            <a:off x="719999" y="2700000"/>
            <a:ext cx="7703275" cy="3524984"/>
          </a:xfrm>
          <a:prstGeom prst="rect">
            <a:avLst/>
          </a:prstGeom>
          <a:solidFill>
            <a:srgbClr val="B9B9B9"/>
          </a:solidFill>
        </p:spPr>
        <p:txBody>
          <a:bodyPr rtlCol="0" anchor="ctr">
            <a:normAutofit/>
          </a:bodyPr>
          <a:lstStyle>
            <a:lvl1pPr algn="ctr">
              <a:defRPr baseline="0"/>
            </a:lvl1pPr>
          </a:lstStyle>
          <a:p>
            <a:pPr lvl="0"/>
            <a:r>
              <a:rPr lang="de-DE" noProof="0" dirty="0"/>
              <a:t>Bild durch Klicken auf Symbol hinzufügen</a:t>
            </a:r>
            <a:endParaRPr lang="de-AT" noProof="0" dirty="0"/>
          </a:p>
        </p:txBody>
      </p:sp>
      <p:sp>
        <p:nvSpPr>
          <p:cNvPr id="6" name="Footer Placeholder 4"/>
          <p:cNvSpPr>
            <a:spLocks noGrp="1"/>
          </p:cNvSpPr>
          <p:nvPr>
            <p:ph type="ftr" sz="quarter" idx="14"/>
          </p:nvPr>
        </p:nvSpPr>
        <p:spPr/>
        <p:txBody>
          <a:bodyPr/>
          <a:lstStyle>
            <a:lvl1pPr>
              <a:defRPr/>
            </a:lvl1pPr>
          </a:lstStyle>
          <a:p>
            <a:pPr>
              <a:defRPr/>
            </a:pPr>
            <a:r>
              <a:rPr lang="de-DE"/>
              <a:t>Titel </a:t>
            </a:r>
            <a:r>
              <a:rPr lang="de-DE" b="0"/>
              <a:t>TT.MM.JJJJ</a:t>
            </a:r>
            <a:endParaRPr lang="de-AT" b="0"/>
          </a:p>
        </p:txBody>
      </p:sp>
      <p:sp>
        <p:nvSpPr>
          <p:cNvPr id="7" name="Slide Number Placeholder 5"/>
          <p:cNvSpPr>
            <a:spLocks noGrp="1"/>
          </p:cNvSpPr>
          <p:nvPr>
            <p:ph type="sldNum" sz="quarter" idx="15"/>
          </p:nvPr>
        </p:nvSpPr>
        <p:spPr>
          <a:xfrm>
            <a:off x="6289675" y="6356350"/>
            <a:ext cx="2133600" cy="365125"/>
          </a:xfrm>
          <a:prstGeom prst="rect">
            <a:avLst/>
          </a:prstGeom>
        </p:spPr>
        <p:txBody>
          <a:bodyPr/>
          <a:lstStyle>
            <a:lvl1pPr>
              <a:defRPr/>
            </a:lvl1pPr>
          </a:lstStyle>
          <a:p>
            <a:pPr>
              <a:defRPr/>
            </a:pPr>
            <a:fld id="{3F2D0647-3B0D-4910-89E7-CBC8FE7EF87D}"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Table">
    <p:spTree>
      <p:nvGrpSpPr>
        <p:cNvPr id="1" name=""/>
        <p:cNvGrpSpPr/>
        <p:nvPr/>
      </p:nvGrpSpPr>
      <p:grpSpPr>
        <a:xfrm>
          <a:off x="0" y="0"/>
          <a:ext cx="0" cy="0"/>
          <a:chOff x="0" y="0"/>
          <a:chExt cx="0" cy="0"/>
        </a:xfrm>
      </p:grpSpPr>
      <p:pic>
        <p:nvPicPr>
          <p:cNvPr id="6" name="OSS__PPT-Logo.png" descr="/Users/wstecher/Dropbox/section/Vinzenz/_Templates grappled/Briefbogen-Logos/OSS__PPT-Logo.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340000"/>
            <a:ext cx="7702550" cy="347884"/>
          </a:xfrm>
          <a:prstGeom prst="rect">
            <a:avLst/>
          </a:prstGeom>
        </p:spPr>
        <p:txBody>
          <a:bodyPr/>
          <a:lstStyle/>
          <a:p>
            <a:pPr lvl="0"/>
            <a:r>
              <a:rPr lang="de-DE" dirty="0"/>
              <a:t>Textmasterformate durch Klicken bearbeiten</a:t>
            </a:r>
          </a:p>
        </p:txBody>
      </p:sp>
      <p:sp>
        <p:nvSpPr>
          <p:cNvPr id="5" name="Table Placeholder 4"/>
          <p:cNvSpPr>
            <a:spLocks noGrp="1"/>
          </p:cNvSpPr>
          <p:nvPr>
            <p:ph type="tbl" sz="quarter" idx="11"/>
          </p:nvPr>
        </p:nvSpPr>
        <p:spPr>
          <a:xfrm>
            <a:off x="720725" y="2700000"/>
            <a:ext cx="7702550" cy="3524984"/>
          </a:xfrm>
          <a:prstGeom prst="rect">
            <a:avLst/>
          </a:prstGeom>
          <a:solidFill>
            <a:srgbClr val="B9B9B9"/>
          </a:solidFill>
        </p:spPr>
        <p:txBody>
          <a:bodyPr rtlCol="0">
            <a:normAutofit/>
          </a:bodyPr>
          <a:lstStyle/>
          <a:p>
            <a:pPr lvl="0"/>
            <a:endParaRPr lang="de-AT" noProof="0"/>
          </a:p>
        </p:txBody>
      </p:sp>
      <p:sp>
        <p:nvSpPr>
          <p:cNvPr id="7" name="Footer Placeholder 5"/>
          <p:cNvSpPr>
            <a:spLocks noGrp="1"/>
          </p:cNvSpPr>
          <p:nvPr>
            <p:ph type="ftr" sz="quarter" idx="12"/>
          </p:nvPr>
        </p:nvSpPr>
        <p:spPr/>
        <p:txBody>
          <a:bodyPr/>
          <a:lstStyle>
            <a:lvl1pPr>
              <a:defRPr/>
            </a:lvl1pPr>
          </a:lstStyle>
          <a:p>
            <a:pPr>
              <a:defRPr/>
            </a:pPr>
            <a:r>
              <a:rPr lang="de-DE"/>
              <a:t>Titel </a:t>
            </a:r>
            <a:r>
              <a:rPr lang="de-DE" b="0"/>
              <a:t>TT.MM.JJJJ</a:t>
            </a:r>
            <a:endParaRPr lang="de-AT" b="0"/>
          </a:p>
        </p:txBody>
      </p:sp>
      <p:sp>
        <p:nvSpPr>
          <p:cNvPr id="8" name="Slide Number Placeholder 8"/>
          <p:cNvSpPr>
            <a:spLocks noGrp="1"/>
          </p:cNvSpPr>
          <p:nvPr>
            <p:ph type="sldNum" sz="quarter" idx="13"/>
          </p:nvPr>
        </p:nvSpPr>
        <p:spPr>
          <a:xfrm>
            <a:off x="6289675" y="6356350"/>
            <a:ext cx="2133600" cy="365125"/>
          </a:xfrm>
          <a:prstGeom prst="rect">
            <a:avLst/>
          </a:prstGeom>
        </p:spPr>
        <p:txBody>
          <a:bodyPr/>
          <a:lstStyle>
            <a:lvl1pPr>
              <a:defRPr/>
            </a:lvl1pPr>
          </a:lstStyle>
          <a:p>
            <a:pPr>
              <a:defRPr/>
            </a:pPr>
            <a:fld id="{550AAAFF-81C4-445D-A2C7-1B25D83D4AE6}"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2Tables">
    <p:spTree>
      <p:nvGrpSpPr>
        <p:cNvPr id="1" name=""/>
        <p:cNvGrpSpPr/>
        <p:nvPr/>
      </p:nvGrpSpPr>
      <p:grpSpPr>
        <a:xfrm>
          <a:off x="0" y="0"/>
          <a:ext cx="0" cy="0"/>
          <a:chOff x="0" y="0"/>
          <a:chExt cx="0" cy="0"/>
        </a:xfrm>
      </p:grpSpPr>
      <p:pic>
        <p:nvPicPr>
          <p:cNvPr id="6" name="OSS__PPT-Logo.png" descr="/Users/wstecher/Dropbox/section/Vinzenz/_Templates grappled/Briefbogen-Logos/OSS__PPT-Logo.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720725" y="2340000"/>
            <a:ext cx="7702550" cy="347884"/>
          </a:xfrm>
          <a:prstGeom prst="rect">
            <a:avLst/>
          </a:prstGeom>
        </p:spPr>
        <p:txBody>
          <a:bodyPr/>
          <a:lstStyle/>
          <a:p>
            <a:pPr lvl="0"/>
            <a:r>
              <a:rPr lang="de-DE" dirty="0"/>
              <a:t>Textmasterformate durch Klicken bearbeiten</a:t>
            </a:r>
          </a:p>
        </p:txBody>
      </p:sp>
      <p:sp>
        <p:nvSpPr>
          <p:cNvPr id="5" name="Table Placeholder 4"/>
          <p:cNvSpPr>
            <a:spLocks noGrp="1"/>
          </p:cNvSpPr>
          <p:nvPr>
            <p:ph type="tbl" sz="quarter" idx="11"/>
          </p:nvPr>
        </p:nvSpPr>
        <p:spPr>
          <a:xfrm>
            <a:off x="720725" y="2700000"/>
            <a:ext cx="3726000" cy="3524984"/>
          </a:xfrm>
          <a:prstGeom prst="rect">
            <a:avLst/>
          </a:prstGeom>
          <a:solidFill>
            <a:srgbClr val="B9B9B9"/>
          </a:solidFill>
        </p:spPr>
        <p:txBody>
          <a:bodyPr rtlCol="0">
            <a:normAutofit/>
          </a:bodyPr>
          <a:lstStyle/>
          <a:p>
            <a:pPr lvl="0"/>
            <a:endParaRPr lang="de-AT" noProof="0"/>
          </a:p>
        </p:txBody>
      </p:sp>
      <p:sp>
        <p:nvSpPr>
          <p:cNvPr id="11" name="Table Placeholder 4"/>
          <p:cNvSpPr>
            <a:spLocks noGrp="1"/>
          </p:cNvSpPr>
          <p:nvPr>
            <p:ph type="tbl" sz="quarter" idx="12"/>
          </p:nvPr>
        </p:nvSpPr>
        <p:spPr>
          <a:xfrm>
            <a:off x="4697275" y="2700000"/>
            <a:ext cx="3726000" cy="3524984"/>
          </a:xfrm>
          <a:prstGeom prst="rect">
            <a:avLst/>
          </a:prstGeom>
          <a:solidFill>
            <a:srgbClr val="B9B9B9"/>
          </a:solidFill>
        </p:spPr>
        <p:txBody>
          <a:bodyPr rtlCol="0">
            <a:normAutofit/>
          </a:bodyPr>
          <a:lstStyle/>
          <a:p>
            <a:pPr lvl="0"/>
            <a:endParaRPr lang="de-AT" noProof="0"/>
          </a:p>
        </p:txBody>
      </p:sp>
      <p:sp>
        <p:nvSpPr>
          <p:cNvPr id="7" name="Footer Placeholder 5"/>
          <p:cNvSpPr>
            <a:spLocks noGrp="1"/>
          </p:cNvSpPr>
          <p:nvPr>
            <p:ph type="ftr" sz="quarter" idx="13"/>
          </p:nvPr>
        </p:nvSpPr>
        <p:spPr/>
        <p:txBody>
          <a:bodyPr/>
          <a:lstStyle>
            <a:lvl1pPr>
              <a:defRPr/>
            </a:lvl1pPr>
          </a:lstStyle>
          <a:p>
            <a:pPr>
              <a:defRPr/>
            </a:pPr>
            <a:r>
              <a:rPr lang="de-DE"/>
              <a:t>Titel </a:t>
            </a:r>
            <a:r>
              <a:rPr lang="de-DE" b="0"/>
              <a:t>TT.MM.JJJJ</a:t>
            </a:r>
            <a:endParaRPr lang="de-AT" b="0"/>
          </a:p>
        </p:txBody>
      </p:sp>
      <p:sp>
        <p:nvSpPr>
          <p:cNvPr id="8" name="Slide Number Placeholder 8"/>
          <p:cNvSpPr>
            <a:spLocks noGrp="1"/>
          </p:cNvSpPr>
          <p:nvPr>
            <p:ph type="sldNum" sz="quarter" idx="14"/>
          </p:nvPr>
        </p:nvSpPr>
        <p:spPr>
          <a:xfrm>
            <a:off x="6289675" y="6356350"/>
            <a:ext cx="2133600" cy="365125"/>
          </a:xfrm>
          <a:prstGeom prst="rect">
            <a:avLst/>
          </a:prstGeom>
        </p:spPr>
        <p:txBody>
          <a:bodyPr/>
          <a:lstStyle>
            <a:lvl1pPr>
              <a:defRPr/>
            </a:lvl1pPr>
          </a:lstStyle>
          <a:p>
            <a:pPr>
              <a:defRPr/>
            </a:pPr>
            <a:fld id="{1DFB6466-ECF3-4DDE-A0C1-B10C843B45F4}"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Image">
    <p:spTree>
      <p:nvGrpSpPr>
        <p:cNvPr id="1" name=""/>
        <p:cNvGrpSpPr/>
        <p:nvPr/>
      </p:nvGrpSpPr>
      <p:grpSpPr>
        <a:xfrm>
          <a:off x="0" y="0"/>
          <a:ext cx="0" cy="0"/>
          <a:chOff x="0" y="0"/>
          <a:chExt cx="0" cy="0"/>
        </a:xfrm>
      </p:grpSpPr>
      <p:pic>
        <p:nvPicPr>
          <p:cNvPr id="6" name="OSS__PPT-Logo.png" descr="/Users/wstecher/Dropbox/section/Vinzenz/_Templates grappled/Briefbogen-Logos/OSS__PPT-Logo.png"/>
          <p:cNvPicPr>
            <a:picLocks noChangeAspect="1"/>
          </p:cNvPicPr>
          <p:nvPr userDrawn="1"/>
        </p:nvPicPr>
        <p:blipFill>
          <a:blip r:embed="rId2" r:link="rId3"/>
          <a:srcRect/>
          <a:stretch>
            <a:fillRect/>
          </a:stretch>
        </p:blipFill>
        <p:spPr bwMode="auto">
          <a:xfrm>
            <a:off x="6227763" y="360363"/>
            <a:ext cx="2189162" cy="657225"/>
          </a:xfrm>
          <a:prstGeom prst="rect">
            <a:avLst/>
          </a:prstGeom>
          <a:noFill/>
          <a:ln w="9525">
            <a:noFill/>
            <a:miter lim="800000"/>
            <a:headEnd/>
            <a:tailEnd/>
          </a:ln>
        </p:spPr>
      </p:pic>
      <p:sp>
        <p:nvSpPr>
          <p:cNvPr id="2" name="Title 1"/>
          <p:cNvSpPr>
            <a:spLocks noGrp="1"/>
          </p:cNvSpPr>
          <p:nvPr>
            <p:ph type="title"/>
          </p:nvPr>
        </p:nvSpPr>
        <p:spPr>
          <a:xfrm>
            <a:off x="720000" y="1440000"/>
            <a:ext cx="7704000" cy="803799"/>
          </a:xfrm>
        </p:spPr>
        <p:txBody>
          <a:bodyPr anchor="t"/>
          <a:lstStyle>
            <a:lvl1pPr>
              <a:lnSpc>
                <a:spcPct val="100000"/>
              </a:lnSpc>
              <a:defRPr sz="2400" b="1" i="0">
                <a:solidFill>
                  <a:srgbClr val="E73440"/>
                </a:solidFill>
              </a:defRPr>
            </a:lvl1pPr>
          </a:lstStyle>
          <a:p>
            <a:r>
              <a:rPr lang="de-DE" dirty="0"/>
              <a:t>Titelmasterformat durch Klicken bearbeiten</a:t>
            </a:r>
            <a:endParaRPr lang="de-AT" dirty="0"/>
          </a:p>
        </p:txBody>
      </p:sp>
      <p:sp>
        <p:nvSpPr>
          <p:cNvPr id="4" name="Text Placeholder 3"/>
          <p:cNvSpPr>
            <a:spLocks noGrp="1"/>
          </p:cNvSpPr>
          <p:nvPr>
            <p:ph type="body" sz="quarter" idx="10"/>
          </p:nvPr>
        </p:nvSpPr>
        <p:spPr>
          <a:xfrm>
            <a:off x="4680000" y="2339999"/>
            <a:ext cx="3744000" cy="3387231"/>
          </a:xfrm>
          <a:prstGeom prst="rect">
            <a:avLst/>
          </a:prstGeom>
        </p:spPr>
        <p:txBody>
          <a:bodyPr/>
          <a:lstStyle>
            <a:lvl1pPr>
              <a:defRPr baseline="0">
                <a:solidFill>
                  <a:srgbClr val="575757"/>
                </a:solidFill>
              </a:defRPr>
            </a:lvl1pPr>
            <a:lvl2pPr marL="230400">
              <a:defRPr baseline="0">
                <a:solidFill>
                  <a:srgbClr val="575757"/>
                </a:solidFill>
              </a:defRPr>
            </a:lvl2pPr>
            <a:lvl3pPr>
              <a:defRPr/>
            </a:lvl3pPr>
            <a:lvl4pPr>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Picture Placeholder 4"/>
          <p:cNvSpPr>
            <a:spLocks noGrp="1"/>
          </p:cNvSpPr>
          <p:nvPr>
            <p:ph type="pic" sz="quarter" idx="11"/>
          </p:nvPr>
        </p:nvSpPr>
        <p:spPr>
          <a:xfrm>
            <a:off x="720725" y="2340000"/>
            <a:ext cx="3726000" cy="3024000"/>
          </a:xfrm>
          <a:prstGeom prst="rect">
            <a:avLst/>
          </a:prstGeom>
          <a:blipFill rotWithShape="1">
            <a:blip r:embed="rId4"/>
            <a:srcRect/>
            <a:stretch>
              <a:fillRect l="-10840" r="-10840"/>
            </a:stretch>
          </a:blipFill>
        </p:spPr>
        <p:txBody>
          <a:bodyPr rtlCol="0" anchor="ctr">
            <a:normAutofit/>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pPr lvl="0"/>
            <a:r>
              <a:rPr lang="de-DE" noProof="0" dirty="0"/>
              <a:t>Bild durch Klicken auf Symbol hinzufügen</a:t>
            </a:r>
            <a:endParaRPr lang="de-AT" noProof="0" dirty="0"/>
          </a:p>
        </p:txBody>
      </p:sp>
      <p:sp>
        <p:nvSpPr>
          <p:cNvPr id="9" name="Text Placeholder 8"/>
          <p:cNvSpPr>
            <a:spLocks noGrp="1"/>
          </p:cNvSpPr>
          <p:nvPr>
            <p:ph type="body" sz="quarter" idx="12"/>
          </p:nvPr>
        </p:nvSpPr>
        <p:spPr>
          <a:xfrm>
            <a:off x="720725" y="5483660"/>
            <a:ext cx="3726000" cy="219606"/>
          </a:xfrm>
          <a:prstGeom prst="rect">
            <a:avLst/>
          </a:prstGeom>
        </p:spPr>
        <p:txBody>
          <a:bodyPr/>
          <a:lstStyle>
            <a:lvl1pPr>
              <a:defRPr sz="1300"/>
            </a:lvl1pPr>
          </a:lstStyle>
          <a:p>
            <a:pPr lvl="0"/>
            <a:r>
              <a:rPr lang="de-DE" dirty="0"/>
              <a:t>Textmasterformate durch Klicken bearbeiten</a:t>
            </a:r>
          </a:p>
        </p:txBody>
      </p:sp>
      <p:sp>
        <p:nvSpPr>
          <p:cNvPr id="7" name="Footer Placeholder 5"/>
          <p:cNvSpPr>
            <a:spLocks noGrp="1"/>
          </p:cNvSpPr>
          <p:nvPr>
            <p:ph type="ftr" sz="quarter" idx="13"/>
          </p:nvPr>
        </p:nvSpPr>
        <p:spPr/>
        <p:txBody>
          <a:bodyPr/>
          <a:lstStyle>
            <a:lvl1pPr>
              <a:defRPr/>
            </a:lvl1pPr>
          </a:lstStyle>
          <a:p>
            <a:pPr>
              <a:defRPr/>
            </a:pPr>
            <a:r>
              <a:rPr lang="de-DE"/>
              <a:t>Titel </a:t>
            </a:r>
            <a:r>
              <a:rPr lang="de-DE" b="0"/>
              <a:t>TT.MM.JJJJ</a:t>
            </a:r>
            <a:endParaRPr lang="de-AT" b="0"/>
          </a:p>
        </p:txBody>
      </p:sp>
      <p:sp>
        <p:nvSpPr>
          <p:cNvPr id="8" name="Slide Number Placeholder 9"/>
          <p:cNvSpPr>
            <a:spLocks noGrp="1"/>
          </p:cNvSpPr>
          <p:nvPr>
            <p:ph type="sldNum" sz="quarter" idx="14"/>
          </p:nvPr>
        </p:nvSpPr>
        <p:spPr>
          <a:xfrm>
            <a:off x="6289675" y="6356350"/>
            <a:ext cx="2133600" cy="365125"/>
          </a:xfrm>
          <a:prstGeom prst="rect">
            <a:avLst/>
          </a:prstGeom>
        </p:spPr>
        <p:txBody>
          <a:bodyPr/>
          <a:lstStyle>
            <a:lvl1pPr>
              <a:defRPr/>
            </a:lvl1pPr>
          </a:lstStyle>
          <a:p>
            <a:pPr>
              <a:defRPr/>
            </a:pPr>
            <a:fld id="{1A70C887-208A-42F5-B0FA-C4FF48A3DB55}"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1487488"/>
            <a:ext cx="77025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AT"/>
              <a:t>Click to edit Master title style</a:t>
            </a:r>
          </a:p>
        </p:txBody>
      </p:sp>
      <p:sp>
        <p:nvSpPr>
          <p:cNvPr id="4" name="Footer Placeholder 3"/>
          <p:cNvSpPr>
            <a:spLocks noGrp="1"/>
          </p:cNvSpPr>
          <p:nvPr>
            <p:ph type="ftr" sz="quarter" idx="3"/>
          </p:nvPr>
        </p:nvSpPr>
        <p:spPr>
          <a:xfrm>
            <a:off x="720725" y="6356350"/>
            <a:ext cx="2895600" cy="365125"/>
          </a:xfrm>
          <a:prstGeom prst="rect">
            <a:avLst/>
          </a:prstGeom>
        </p:spPr>
        <p:txBody>
          <a:bodyPr vert="horz" lIns="0" tIns="0" rIns="0" bIns="0" rtlCol="0" anchor="t" anchorCtr="0"/>
          <a:lstStyle>
            <a:lvl1pPr algn="l" fontAlgn="auto">
              <a:spcBef>
                <a:spcPts val="0"/>
              </a:spcBef>
              <a:spcAft>
                <a:spcPts val="0"/>
              </a:spcAft>
              <a:defRPr sz="900" b="1" i="0" dirty="0" smtClean="0">
                <a:solidFill>
                  <a:srgbClr val="575757"/>
                </a:solidFill>
                <a:latin typeface="+mn-lt"/>
                <a:cs typeface="+mn-cs"/>
              </a:defRPr>
            </a:lvl1pPr>
          </a:lstStyle>
          <a:p>
            <a:pPr>
              <a:defRPr/>
            </a:pPr>
            <a:r>
              <a:rPr lang="de-DE"/>
              <a:t>Titel </a:t>
            </a:r>
            <a:r>
              <a:rPr lang="de-DE" b="0"/>
              <a:t>TT.MM.JJJJ</a:t>
            </a:r>
            <a:endParaRPr lang="de-AT" b="0"/>
          </a:p>
        </p:txBody>
      </p:sp>
      <p:sp>
        <p:nvSpPr>
          <p:cNvPr id="1029" name="Text Placeholder 5"/>
          <p:cNvSpPr>
            <a:spLocks noGrp="1"/>
          </p:cNvSpPr>
          <p:nvPr>
            <p:ph type="body" idx="1"/>
          </p:nvPr>
        </p:nvSpPr>
        <p:spPr bwMode="auto">
          <a:xfrm>
            <a:off x="720725" y="2809875"/>
            <a:ext cx="7702550" cy="3478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457200" rtl="0" fontAlgn="base">
        <a:lnSpc>
          <a:spcPct val="80000"/>
        </a:lnSpc>
        <a:spcBef>
          <a:spcPct val="0"/>
        </a:spcBef>
        <a:spcAft>
          <a:spcPct val="0"/>
        </a:spcAft>
        <a:defRPr sz="4800" kern="1200">
          <a:solidFill>
            <a:srgbClr val="575757"/>
          </a:solidFill>
          <a:latin typeface="Arial"/>
          <a:ea typeface="+mj-ea"/>
          <a:cs typeface="+mj-cs"/>
        </a:defRPr>
      </a:lvl1pPr>
      <a:lvl2pPr algn="l" defTabSz="457200" rtl="0" fontAlgn="base">
        <a:lnSpc>
          <a:spcPct val="80000"/>
        </a:lnSpc>
        <a:spcBef>
          <a:spcPct val="0"/>
        </a:spcBef>
        <a:spcAft>
          <a:spcPct val="0"/>
        </a:spcAft>
        <a:defRPr sz="4800">
          <a:solidFill>
            <a:srgbClr val="575757"/>
          </a:solidFill>
          <a:latin typeface="Arial" charset="0"/>
        </a:defRPr>
      </a:lvl2pPr>
      <a:lvl3pPr algn="l" defTabSz="457200" rtl="0" fontAlgn="base">
        <a:lnSpc>
          <a:spcPct val="80000"/>
        </a:lnSpc>
        <a:spcBef>
          <a:spcPct val="0"/>
        </a:spcBef>
        <a:spcAft>
          <a:spcPct val="0"/>
        </a:spcAft>
        <a:defRPr sz="4800">
          <a:solidFill>
            <a:srgbClr val="575757"/>
          </a:solidFill>
          <a:latin typeface="Arial" charset="0"/>
        </a:defRPr>
      </a:lvl3pPr>
      <a:lvl4pPr algn="l" defTabSz="457200" rtl="0" fontAlgn="base">
        <a:lnSpc>
          <a:spcPct val="80000"/>
        </a:lnSpc>
        <a:spcBef>
          <a:spcPct val="0"/>
        </a:spcBef>
        <a:spcAft>
          <a:spcPct val="0"/>
        </a:spcAft>
        <a:defRPr sz="4800">
          <a:solidFill>
            <a:srgbClr val="575757"/>
          </a:solidFill>
          <a:latin typeface="Arial" charset="0"/>
        </a:defRPr>
      </a:lvl4pPr>
      <a:lvl5pPr algn="l" defTabSz="457200" rtl="0" fontAlgn="base">
        <a:lnSpc>
          <a:spcPct val="80000"/>
        </a:lnSpc>
        <a:spcBef>
          <a:spcPct val="0"/>
        </a:spcBef>
        <a:spcAft>
          <a:spcPct val="0"/>
        </a:spcAft>
        <a:defRPr sz="4800">
          <a:solidFill>
            <a:srgbClr val="575757"/>
          </a:solidFill>
          <a:latin typeface="Arial" charset="0"/>
        </a:defRPr>
      </a:lvl5pPr>
      <a:lvl6pPr marL="457200" algn="l" defTabSz="457200" rtl="0" fontAlgn="base">
        <a:lnSpc>
          <a:spcPct val="80000"/>
        </a:lnSpc>
        <a:spcBef>
          <a:spcPct val="0"/>
        </a:spcBef>
        <a:spcAft>
          <a:spcPct val="0"/>
        </a:spcAft>
        <a:defRPr sz="4800">
          <a:solidFill>
            <a:srgbClr val="575757"/>
          </a:solidFill>
          <a:latin typeface="Arial" charset="0"/>
        </a:defRPr>
      </a:lvl6pPr>
      <a:lvl7pPr marL="914400" algn="l" defTabSz="457200" rtl="0" fontAlgn="base">
        <a:lnSpc>
          <a:spcPct val="80000"/>
        </a:lnSpc>
        <a:spcBef>
          <a:spcPct val="0"/>
        </a:spcBef>
        <a:spcAft>
          <a:spcPct val="0"/>
        </a:spcAft>
        <a:defRPr sz="4800">
          <a:solidFill>
            <a:srgbClr val="575757"/>
          </a:solidFill>
          <a:latin typeface="Arial" charset="0"/>
        </a:defRPr>
      </a:lvl7pPr>
      <a:lvl8pPr marL="1371600" algn="l" defTabSz="457200" rtl="0" fontAlgn="base">
        <a:lnSpc>
          <a:spcPct val="80000"/>
        </a:lnSpc>
        <a:spcBef>
          <a:spcPct val="0"/>
        </a:spcBef>
        <a:spcAft>
          <a:spcPct val="0"/>
        </a:spcAft>
        <a:defRPr sz="4800">
          <a:solidFill>
            <a:srgbClr val="575757"/>
          </a:solidFill>
          <a:latin typeface="Arial" charset="0"/>
        </a:defRPr>
      </a:lvl8pPr>
      <a:lvl9pPr marL="1828800" algn="l" defTabSz="457200" rtl="0" fontAlgn="base">
        <a:lnSpc>
          <a:spcPct val="80000"/>
        </a:lnSpc>
        <a:spcBef>
          <a:spcPct val="0"/>
        </a:spcBef>
        <a:spcAft>
          <a:spcPct val="0"/>
        </a:spcAft>
        <a:defRPr sz="4800">
          <a:solidFill>
            <a:srgbClr val="575757"/>
          </a:solidFill>
          <a:latin typeface="Arial" charset="0"/>
        </a:defRPr>
      </a:lvl9pPr>
    </p:titleStyle>
    <p:bodyStyle>
      <a:lvl1pPr algn="l" defTabSz="457200" rtl="0" fontAlgn="base">
        <a:spcBef>
          <a:spcPct val="0"/>
        </a:spcBef>
        <a:spcAft>
          <a:spcPct val="0"/>
        </a:spcAft>
        <a:defRPr sz="2000" kern="1200">
          <a:solidFill>
            <a:srgbClr val="575757"/>
          </a:solidFill>
          <a:latin typeface="Arial"/>
          <a:ea typeface="+mn-ea"/>
          <a:cs typeface="+mn-cs"/>
        </a:defRPr>
      </a:lvl1pPr>
      <a:lvl2pPr marL="230188" indent="-230188" algn="l" defTabSz="457200" rtl="0" fontAlgn="base">
        <a:spcBef>
          <a:spcPct val="0"/>
        </a:spcBef>
        <a:spcAft>
          <a:spcPct val="0"/>
        </a:spcAft>
        <a:buFont typeface="Arial" charset="0"/>
        <a:buChar char="•"/>
        <a:defRPr sz="2000" kern="1200">
          <a:solidFill>
            <a:srgbClr val="575757"/>
          </a:solidFill>
          <a:latin typeface="Arial"/>
          <a:ea typeface="+mn-ea"/>
          <a:cs typeface="+mn-cs"/>
        </a:defRPr>
      </a:lvl2pPr>
      <a:lvl3pPr marL="460375" indent="-230188" algn="l" defTabSz="457200" rtl="0" fontAlgn="base">
        <a:spcBef>
          <a:spcPct val="0"/>
        </a:spcBef>
        <a:spcAft>
          <a:spcPct val="0"/>
        </a:spcAft>
        <a:buFont typeface="Lucida Grande"/>
        <a:buChar char="–"/>
        <a:defRPr kern="1200">
          <a:solidFill>
            <a:srgbClr val="575757"/>
          </a:solidFill>
          <a:latin typeface="Arial"/>
          <a:ea typeface="+mn-ea"/>
          <a:cs typeface="+mn-cs"/>
        </a:defRPr>
      </a:lvl3pPr>
      <a:lvl4pPr marL="755650" indent="-285750" algn="l" defTabSz="457200" rtl="0" fontAlgn="base">
        <a:spcBef>
          <a:spcPct val="0"/>
        </a:spcBef>
        <a:spcAft>
          <a:spcPct val="0"/>
        </a:spcAft>
        <a:buSzPct val="80000"/>
        <a:buFont typeface="Lucida Grande"/>
        <a:buChar char="&gt;"/>
        <a:defRPr sz="1600" kern="1200">
          <a:solidFill>
            <a:srgbClr val="575757"/>
          </a:solidFill>
          <a:latin typeface="Arial"/>
          <a:ea typeface="+mn-ea"/>
          <a:cs typeface="+mn-cs"/>
        </a:defRPr>
      </a:lvl4pPr>
      <a:lvl5pPr algn="l" defTabSz="457200" rtl="0" fontAlgn="base">
        <a:spcBef>
          <a:spcPct val="0"/>
        </a:spcBef>
        <a:spcAft>
          <a:spcPct val="0"/>
        </a:spcAft>
        <a:defRPr sz="2000" kern="1200">
          <a:solidFill>
            <a:srgbClr val="E73440"/>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0C8A50C-1164-42D9-9112-E442F68800BA}"/>
              </a:ext>
            </a:extLst>
          </p:cNvPr>
          <p:cNvSpPr>
            <a:spLocks noGrp="1"/>
          </p:cNvSpPr>
          <p:nvPr>
            <p:ph type="title"/>
          </p:nvPr>
        </p:nvSpPr>
        <p:spPr>
          <a:xfrm>
            <a:off x="720000" y="2130609"/>
            <a:ext cx="7704000" cy="2023200"/>
          </a:xfrm>
        </p:spPr>
        <p:txBody>
          <a:bodyPr/>
          <a:lstStyle/>
          <a:p>
            <a:pPr algn="ctr"/>
            <a:r>
              <a:rPr lang="de-AT" dirty="0"/>
              <a:t>Operative Behandlung degenerativer Erkrankungen der HWS</a:t>
            </a:r>
          </a:p>
        </p:txBody>
      </p:sp>
      <p:sp>
        <p:nvSpPr>
          <p:cNvPr id="3" name="Inhaltsplatzhalter 2">
            <a:extLst>
              <a:ext uri="{FF2B5EF4-FFF2-40B4-BE49-F238E27FC236}">
                <a16:creationId xmlns:a16="http://schemas.microsoft.com/office/drawing/2014/main" xmlns="" id="{A7223626-7FF5-47FB-9D6D-CB7C5F7DA8AF}"/>
              </a:ext>
            </a:extLst>
          </p:cNvPr>
          <p:cNvSpPr>
            <a:spLocks noGrp="1"/>
          </p:cNvSpPr>
          <p:nvPr>
            <p:ph idx="1"/>
          </p:nvPr>
        </p:nvSpPr>
        <p:spPr>
          <a:xfrm>
            <a:off x="720000" y="4882461"/>
            <a:ext cx="7704000" cy="1089116"/>
          </a:xfrm>
        </p:spPr>
        <p:txBody>
          <a:bodyPr/>
          <a:lstStyle/>
          <a:p>
            <a:pPr algn="ctr"/>
            <a:endParaRPr lang="de-AT" dirty="0"/>
          </a:p>
          <a:p>
            <a:pPr algn="ctr"/>
            <a:r>
              <a:rPr lang="de-AT" dirty="0"/>
              <a:t>Jochen Meissner</a:t>
            </a:r>
          </a:p>
        </p:txBody>
      </p:sp>
      <p:sp>
        <p:nvSpPr>
          <p:cNvPr id="4" name="Fußzeilenplatzhalter 3">
            <a:extLst>
              <a:ext uri="{FF2B5EF4-FFF2-40B4-BE49-F238E27FC236}">
                <a16:creationId xmlns:a16="http://schemas.microsoft.com/office/drawing/2014/main" xmlns="" id="{7E868694-7221-45B0-8891-1261E2B448E5}"/>
              </a:ext>
            </a:extLst>
          </p:cNvPr>
          <p:cNvSpPr>
            <a:spLocks noGrp="1"/>
          </p:cNvSpPr>
          <p:nvPr>
            <p:ph type="ftr" sz="quarter" idx="10"/>
          </p:nvPr>
        </p:nvSpPr>
        <p:spPr/>
        <p:txBody>
          <a:bodyPr/>
          <a:lstStyle/>
          <a:p>
            <a:pPr>
              <a:defRPr/>
            </a:pPr>
            <a:r>
              <a:rPr lang="de-DE" sz="800" b="0" dirty="0" err="1"/>
              <a:t>Vinzenztag</a:t>
            </a:r>
            <a:r>
              <a:rPr lang="de-DE" b="0" dirty="0"/>
              <a:t> 17.11.2017</a:t>
            </a:r>
            <a:endParaRPr lang="de-AT" b="0" dirty="0"/>
          </a:p>
        </p:txBody>
      </p:sp>
    </p:spTree>
    <p:extLst>
      <p:ext uri="{BB962C8B-B14F-4D97-AF65-F5344CB8AC3E}">
        <p14:creationId xmlns:p14="http://schemas.microsoft.com/office/powerpoint/2010/main" val="88671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AB64250A-A6C2-437A-A8DD-DDF9200A7C66}"/>
              </a:ext>
            </a:extLst>
          </p:cNvPr>
          <p:cNvSpPr txBox="1"/>
          <p:nvPr/>
        </p:nvSpPr>
        <p:spPr>
          <a:xfrm>
            <a:off x="841690" y="1205917"/>
            <a:ext cx="5350387" cy="523220"/>
          </a:xfrm>
          <a:prstGeom prst="rect">
            <a:avLst/>
          </a:prstGeom>
          <a:noFill/>
        </p:spPr>
        <p:txBody>
          <a:bodyPr wrap="square" rtlCol="0">
            <a:spAutoFit/>
          </a:bodyPr>
          <a:lstStyle/>
          <a:p>
            <a:pPr marL="457200" indent="-457200">
              <a:buClr>
                <a:srgbClr val="E73440"/>
              </a:buClr>
              <a:buSzPct val="130000"/>
              <a:buFont typeface="Arial" panose="020B0604020202020204" pitchFamily="34" charset="0"/>
              <a:buChar char="•"/>
            </a:pPr>
            <a:r>
              <a:rPr lang="de-AT" sz="2800" dirty="0"/>
              <a:t>Myelopathie</a:t>
            </a:r>
            <a:r>
              <a:rPr lang="de-AT" sz="2800" dirty="0">
                <a:solidFill>
                  <a:schemeClr val="tx1">
                    <a:lumMod val="50000"/>
                  </a:schemeClr>
                </a:solidFill>
                <a:sym typeface="Wingdings" panose="05000000000000000000" pitchFamily="2" charset="2"/>
              </a:rPr>
              <a:t>: </a:t>
            </a:r>
            <a:endParaRPr lang="de-AT" sz="2800" dirty="0">
              <a:solidFill>
                <a:schemeClr val="tx1">
                  <a:lumMod val="50000"/>
                </a:schemeClr>
              </a:solidFill>
            </a:endParaRPr>
          </a:p>
        </p:txBody>
      </p:sp>
      <p:pic>
        <p:nvPicPr>
          <p:cNvPr id="9" name="Picture 4" descr="HWS-Querschnitt">
            <a:extLst>
              <a:ext uri="{FF2B5EF4-FFF2-40B4-BE49-F238E27FC236}">
                <a16:creationId xmlns:a16="http://schemas.microsoft.com/office/drawing/2014/main" xmlns="" id="{3C16854C-5D67-436E-99D6-D5ECC5DC2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860" y="1277640"/>
            <a:ext cx="1939853" cy="172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xmlns="" id="{518DCB7C-9DBE-4A46-9163-CFAB9EDB8F1E}"/>
              </a:ext>
            </a:extLst>
          </p:cNvPr>
          <p:cNvSpPr/>
          <p:nvPr/>
        </p:nvSpPr>
        <p:spPr>
          <a:xfrm>
            <a:off x="7056835" y="1892339"/>
            <a:ext cx="419100" cy="323850"/>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6" name="Textfeld 5">
            <a:extLst>
              <a:ext uri="{FF2B5EF4-FFF2-40B4-BE49-F238E27FC236}">
                <a16:creationId xmlns:a16="http://schemas.microsoft.com/office/drawing/2014/main" xmlns="" id="{B320DF5F-2409-4CEB-B054-FAF9EB27BDE4}"/>
              </a:ext>
            </a:extLst>
          </p:cNvPr>
          <p:cNvSpPr txBox="1"/>
          <p:nvPr/>
        </p:nvSpPr>
        <p:spPr>
          <a:xfrm>
            <a:off x="386152" y="2263990"/>
            <a:ext cx="6880233" cy="1938992"/>
          </a:xfrm>
          <a:prstGeom prst="rect">
            <a:avLst/>
          </a:prstGeom>
          <a:noFill/>
        </p:spPr>
        <p:txBody>
          <a:bodyPr wrap="square" rtlCol="0">
            <a:spAutoFit/>
          </a:bodyPr>
          <a:lstStyle/>
          <a:p>
            <a:r>
              <a:rPr lang="de-AT" sz="2400" b="1" u="sng" dirty="0"/>
              <a:t>MRDT: </a:t>
            </a:r>
            <a:r>
              <a:rPr lang="de-AT" sz="2400" dirty="0"/>
              <a:t> </a:t>
            </a:r>
            <a:r>
              <a:rPr lang="de-AT" sz="2400" dirty="0" err="1"/>
              <a:t>Magnetic</a:t>
            </a:r>
            <a:r>
              <a:rPr lang="de-AT" sz="2400" dirty="0"/>
              <a:t> </a:t>
            </a:r>
            <a:r>
              <a:rPr lang="de-AT" sz="2400" dirty="0" err="1"/>
              <a:t>Resonance</a:t>
            </a:r>
            <a:r>
              <a:rPr lang="de-AT" sz="2400" dirty="0"/>
              <a:t> Diffusion Tensor Imaging</a:t>
            </a:r>
          </a:p>
          <a:p>
            <a:endParaRPr lang="de-AT" sz="2400" b="1" u="sng" dirty="0"/>
          </a:p>
          <a:p>
            <a:endParaRPr lang="de-AT" sz="2400" dirty="0"/>
          </a:p>
          <a:p>
            <a:pPr marL="1257300" lvl="2" indent="-342900">
              <a:buClr>
                <a:srgbClr val="E73440"/>
              </a:buClr>
              <a:buFont typeface="Arial" panose="020B0604020202020204" pitchFamily="34" charset="0"/>
              <a:buChar char="•"/>
            </a:pPr>
            <a:endParaRPr lang="de-AT" sz="2400" dirty="0"/>
          </a:p>
        </p:txBody>
      </p:sp>
      <p:sp>
        <p:nvSpPr>
          <p:cNvPr id="5" name="Textfeld 4">
            <a:extLst>
              <a:ext uri="{FF2B5EF4-FFF2-40B4-BE49-F238E27FC236}">
                <a16:creationId xmlns:a16="http://schemas.microsoft.com/office/drawing/2014/main" xmlns="" id="{42C67990-E7F2-4718-BC1F-AF779E4F01EF}"/>
              </a:ext>
            </a:extLst>
          </p:cNvPr>
          <p:cNvSpPr txBox="1"/>
          <p:nvPr/>
        </p:nvSpPr>
        <p:spPr>
          <a:xfrm>
            <a:off x="248264" y="3145551"/>
            <a:ext cx="4892061" cy="2585323"/>
          </a:xfrm>
          <a:prstGeom prst="rect">
            <a:avLst/>
          </a:prstGeom>
          <a:noFill/>
        </p:spPr>
        <p:txBody>
          <a:bodyPr wrap="square" rtlCol="0">
            <a:spAutoFit/>
          </a:bodyPr>
          <a:lstStyle/>
          <a:p>
            <a:pPr marL="285750" indent="-285750">
              <a:buFont typeface="Arial" panose="020B0604020202020204" pitchFamily="34" charset="0"/>
              <a:buChar char="•"/>
            </a:pPr>
            <a:r>
              <a:rPr lang="de-AT" dirty="0"/>
              <a:t>Diffusionsgewichtetes MRT</a:t>
            </a:r>
          </a:p>
          <a:p>
            <a:pPr marL="285750" indent="-285750">
              <a:buFont typeface="Arial" panose="020B0604020202020204" pitchFamily="34" charset="0"/>
              <a:buChar char="•"/>
            </a:pPr>
            <a:r>
              <a:rPr lang="de-AT" dirty="0"/>
              <a:t>Integrität der </a:t>
            </a:r>
            <a:r>
              <a:rPr lang="de-AT" dirty="0" err="1"/>
              <a:t>weissen</a:t>
            </a:r>
            <a:r>
              <a:rPr lang="de-AT" dirty="0"/>
              <a:t> Substanz</a:t>
            </a:r>
          </a:p>
          <a:p>
            <a:pPr marL="285750" indent="-285750">
              <a:buFont typeface="Wingdings" panose="05000000000000000000" pitchFamily="2" charset="2"/>
              <a:buChar char="à"/>
            </a:pPr>
            <a:r>
              <a:rPr lang="de-AT" dirty="0">
                <a:sym typeface="Wingdings" panose="05000000000000000000" pitchFamily="2" charset="2"/>
              </a:rPr>
              <a:t>Richtung und Differenzen der Wasserdiffusionskapazität unterschiedlicher Regionen:</a:t>
            </a:r>
          </a:p>
          <a:p>
            <a:pPr marL="742950" lvl="1" indent="-285750">
              <a:buClr>
                <a:srgbClr val="E73440"/>
              </a:buClr>
              <a:buFont typeface="Arial" panose="020B0604020202020204" pitchFamily="34" charset="0"/>
              <a:buChar char="•"/>
            </a:pPr>
            <a:r>
              <a:rPr lang="de-AT" dirty="0">
                <a:sym typeface="Wingdings" panose="05000000000000000000" pitchFamily="2" charset="2"/>
              </a:rPr>
              <a:t>bessere Korrelation MRDT/ CSM</a:t>
            </a:r>
          </a:p>
          <a:p>
            <a:pPr marL="742950" lvl="1" indent="-285750">
              <a:buClr>
                <a:srgbClr val="E73440"/>
              </a:buClr>
              <a:buFont typeface="Arial" panose="020B0604020202020204" pitchFamily="34" charset="0"/>
              <a:buChar char="•"/>
            </a:pPr>
            <a:r>
              <a:rPr lang="de-AT" dirty="0">
                <a:sym typeface="Wingdings" panose="05000000000000000000" pitchFamily="2" charset="2"/>
              </a:rPr>
              <a:t>genauere Prognose des </a:t>
            </a:r>
            <a:r>
              <a:rPr lang="de-AT" dirty="0" err="1">
                <a:sym typeface="Wingdings" panose="05000000000000000000" pitchFamily="2" charset="2"/>
              </a:rPr>
              <a:t>post</a:t>
            </a:r>
            <a:r>
              <a:rPr lang="de-AT" dirty="0">
                <a:sym typeface="Wingdings" panose="05000000000000000000" pitchFamily="2" charset="2"/>
              </a:rPr>
              <a:t> </a:t>
            </a:r>
            <a:r>
              <a:rPr lang="de-AT" dirty="0" err="1">
                <a:sym typeface="Wingdings" panose="05000000000000000000" pitchFamily="2" charset="2"/>
              </a:rPr>
              <a:t>op</a:t>
            </a:r>
            <a:r>
              <a:rPr lang="de-AT" dirty="0">
                <a:sym typeface="Wingdings" panose="05000000000000000000" pitchFamily="2" charset="2"/>
              </a:rPr>
              <a:t> </a:t>
            </a:r>
            <a:r>
              <a:rPr lang="de-AT" dirty="0" err="1">
                <a:sym typeface="Wingdings" panose="05000000000000000000" pitchFamily="2" charset="2"/>
              </a:rPr>
              <a:t>outcomes</a:t>
            </a:r>
            <a:r>
              <a:rPr lang="de-AT" dirty="0">
                <a:sym typeface="Wingdings" panose="05000000000000000000" pitchFamily="2" charset="2"/>
              </a:rPr>
              <a:t> (?)</a:t>
            </a:r>
          </a:p>
          <a:p>
            <a:endParaRPr lang="de-AT" dirty="0"/>
          </a:p>
        </p:txBody>
      </p:sp>
      <p:pic>
        <p:nvPicPr>
          <p:cNvPr id="7" name="Grafik 6">
            <a:extLst>
              <a:ext uri="{FF2B5EF4-FFF2-40B4-BE49-F238E27FC236}">
                <a16:creationId xmlns:a16="http://schemas.microsoft.com/office/drawing/2014/main" xmlns="" id="{05472617-A9EE-4F7D-9556-F9D2CB1369EF}"/>
              </a:ext>
            </a:extLst>
          </p:cNvPr>
          <p:cNvPicPr>
            <a:picLocks noChangeAspect="1"/>
          </p:cNvPicPr>
          <p:nvPr/>
        </p:nvPicPr>
        <p:blipFill>
          <a:blip r:embed="rId4"/>
          <a:stretch>
            <a:fillRect/>
          </a:stretch>
        </p:blipFill>
        <p:spPr>
          <a:xfrm>
            <a:off x="5140325" y="3037531"/>
            <a:ext cx="3486150" cy="3533775"/>
          </a:xfrm>
          <a:prstGeom prst="rect">
            <a:avLst/>
          </a:prstGeom>
        </p:spPr>
      </p:pic>
      <p:sp>
        <p:nvSpPr>
          <p:cNvPr id="8" name="Rechteck 7">
            <a:extLst>
              <a:ext uri="{FF2B5EF4-FFF2-40B4-BE49-F238E27FC236}">
                <a16:creationId xmlns:a16="http://schemas.microsoft.com/office/drawing/2014/main" xmlns="" id="{2A82D581-C0BA-4000-8B6F-7FFB9C79881E}"/>
              </a:ext>
            </a:extLst>
          </p:cNvPr>
          <p:cNvSpPr/>
          <p:nvPr/>
        </p:nvSpPr>
        <p:spPr>
          <a:xfrm>
            <a:off x="477239" y="6309696"/>
            <a:ext cx="4572000" cy="261610"/>
          </a:xfrm>
          <a:prstGeom prst="rect">
            <a:avLst/>
          </a:prstGeom>
        </p:spPr>
        <p:txBody>
          <a:bodyPr>
            <a:spAutoFit/>
          </a:bodyPr>
          <a:lstStyle/>
          <a:p>
            <a:r>
              <a:rPr lang="en-US" sz="1100" dirty="0" err="1"/>
              <a:t>Surg</a:t>
            </a:r>
            <a:r>
              <a:rPr lang="en-US" sz="1100" dirty="0"/>
              <a:t> </a:t>
            </a:r>
            <a:r>
              <a:rPr lang="en-US" sz="1100" dirty="0" err="1"/>
              <a:t>Neurol</a:t>
            </a:r>
            <a:r>
              <a:rPr lang="en-US" sz="1100" dirty="0"/>
              <a:t> Int. 2016; 7(</a:t>
            </a:r>
            <a:r>
              <a:rPr lang="en-US" sz="1100" dirty="0" err="1"/>
              <a:t>Suppl</a:t>
            </a:r>
            <a:r>
              <a:rPr lang="en-US" sz="1100" dirty="0"/>
              <a:t> 25): S705–S707.</a:t>
            </a:r>
            <a:endParaRPr lang="de-AT" sz="1100" dirty="0"/>
          </a:p>
        </p:txBody>
      </p:sp>
      <p:sp>
        <p:nvSpPr>
          <p:cNvPr id="10" name="Rechteck 9">
            <a:extLst>
              <a:ext uri="{FF2B5EF4-FFF2-40B4-BE49-F238E27FC236}">
                <a16:creationId xmlns:a16="http://schemas.microsoft.com/office/drawing/2014/main" xmlns="" id="{9A8FCAD2-11D0-4126-B126-3AD0BE85C2F8}"/>
              </a:ext>
            </a:extLst>
          </p:cNvPr>
          <p:cNvSpPr/>
          <p:nvPr/>
        </p:nvSpPr>
        <p:spPr>
          <a:xfrm>
            <a:off x="477239" y="5709532"/>
            <a:ext cx="4572000" cy="600164"/>
          </a:xfrm>
          <a:prstGeom prst="rect">
            <a:avLst/>
          </a:prstGeom>
        </p:spPr>
        <p:txBody>
          <a:bodyPr>
            <a:spAutoFit/>
          </a:bodyPr>
          <a:lstStyle/>
          <a:p>
            <a:r>
              <a:rPr lang="en-US" sz="1100" dirty="0"/>
              <a:t>Diagnostic potential of the diffusion tensor tractography with fractional anisotropy in the diagnosis and treatment of cervical </a:t>
            </a:r>
            <a:r>
              <a:rPr lang="en-US" sz="1100" dirty="0" err="1"/>
              <a:t>spondylotic</a:t>
            </a:r>
            <a:r>
              <a:rPr lang="en-US" sz="1100" dirty="0"/>
              <a:t> and posttraumatic myelopathy ; </a:t>
            </a:r>
            <a:r>
              <a:rPr lang="en-US" sz="1100" dirty="0" err="1"/>
              <a:t>Landi</a:t>
            </a:r>
            <a:r>
              <a:rPr lang="en-US" sz="1100" dirty="0"/>
              <a:t> A; et al</a:t>
            </a:r>
            <a:endParaRPr lang="de-AT" sz="1100" dirty="0"/>
          </a:p>
        </p:txBody>
      </p:sp>
      <p:sp>
        <p:nvSpPr>
          <p:cNvPr id="13" name="Titel 1">
            <a:extLst>
              <a:ext uri="{FF2B5EF4-FFF2-40B4-BE49-F238E27FC236}">
                <a16:creationId xmlns:a16="http://schemas.microsoft.com/office/drawing/2014/main" xmlns="" id="{2B1280A8-435D-483A-8198-09047EB3EEF2}"/>
              </a:ext>
            </a:extLst>
          </p:cNvPr>
          <p:cNvSpPr>
            <a:spLocks noGrp="1"/>
          </p:cNvSpPr>
          <p:nvPr>
            <p:ph type="title"/>
          </p:nvPr>
        </p:nvSpPr>
        <p:spPr>
          <a:xfrm>
            <a:off x="101770" y="329721"/>
            <a:ext cx="5955854" cy="517107"/>
          </a:xfrm>
          <a:ln w="60325">
            <a:solidFill>
              <a:schemeClr val="accent1"/>
            </a:solidFill>
          </a:ln>
        </p:spPr>
        <p:txBody>
          <a:bodyPr/>
          <a:lstStyle/>
          <a:p>
            <a:pPr algn="ctr"/>
            <a:r>
              <a:rPr lang="de-AT" sz="2800" b="0" dirty="0">
                <a:solidFill>
                  <a:schemeClr val="accent5">
                    <a:lumMod val="50000"/>
                  </a:schemeClr>
                </a:solidFill>
                <a:latin typeface="Arial" charset="0"/>
              </a:rPr>
              <a:t>Prädiktive diagnostische Faktoren</a:t>
            </a:r>
          </a:p>
        </p:txBody>
      </p:sp>
    </p:spTree>
    <p:extLst>
      <p:ext uri="{BB962C8B-B14F-4D97-AF65-F5344CB8AC3E}">
        <p14:creationId xmlns:p14="http://schemas.microsoft.com/office/powerpoint/2010/main" val="363596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9EA5039F-56A8-4BD8-80ED-AA0C75EA6F17}"/>
              </a:ext>
            </a:extLst>
          </p:cNvPr>
          <p:cNvSpPr txBox="1"/>
          <p:nvPr/>
        </p:nvSpPr>
        <p:spPr>
          <a:xfrm>
            <a:off x="463999" y="408167"/>
            <a:ext cx="3212739" cy="461665"/>
          </a:xfrm>
          <a:prstGeom prst="rect">
            <a:avLst/>
          </a:prstGeom>
          <a:noFill/>
          <a:ln w="57150">
            <a:solidFill>
              <a:srgbClr val="E73440"/>
            </a:solidFill>
          </a:ln>
        </p:spPr>
        <p:txBody>
          <a:bodyPr wrap="none" rtlCol="0">
            <a:spAutoFit/>
          </a:bodyPr>
          <a:lstStyle/>
          <a:p>
            <a:r>
              <a:rPr lang="de-AT" sz="2400" b="1" dirty="0"/>
              <a:t>Operationsverfahren</a:t>
            </a:r>
          </a:p>
        </p:txBody>
      </p:sp>
      <p:pic>
        <p:nvPicPr>
          <p:cNvPr id="5" name="Grafik 4">
            <a:extLst>
              <a:ext uri="{FF2B5EF4-FFF2-40B4-BE49-F238E27FC236}">
                <a16:creationId xmlns:a16="http://schemas.microsoft.com/office/drawing/2014/main" xmlns="" id="{848E7CDC-9EE8-4F63-8998-2EFBC3006F1A}"/>
              </a:ext>
            </a:extLst>
          </p:cNvPr>
          <p:cNvPicPr>
            <a:picLocks noChangeAspect="1"/>
          </p:cNvPicPr>
          <p:nvPr/>
        </p:nvPicPr>
        <p:blipFill>
          <a:blip r:embed="rId3"/>
          <a:stretch>
            <a:fillRect/>
          </a:stretch>
        </p:blipFill>
        <p:spPr>
          <a:xfrm>
            <a:off x="127631" y="1179374"/>
            <a:ext cx="8888738" cy="5019834"/>
          </a:xfrm>
          <a:prstGeom prst="rect">
            <a:avLst/>
          </a:prstGeom>
        </p:spPr>
      </p:pic>
      <p:sp>
        <p:nvSpPr>
          <p:cNvPr id="3" name="Textfeld 2">
            <a:extLst>
              <a:ext uri="{FF2B5EF4-FFF2-40B4-BE49-F238E27FC236}">
                <a16:creationId xmlns:a16="http://schemas.microsoft.com/office/drawing/2014/main" xmlns="" id="{D0BC7B63-25F1-4194-A63D-BAB6630C1B32}"/>
              </a:ext>
            </a:extLst>
          </p:cNvPr>
          <p:cNvSpPr txBox="1"/>
          <p:nvPr/>
        </p:nvSpPr>
        <p:spPr>
          <a:xfrm>
            <a:off x="463999" y="6449237"/>
            <a:ext cx="1364476" cy="230832"/>
          </a:xfrm>
          <a:prstGeom prst="rect">
            <a:avLst/>
          </a:prstGeom>
          <a:noFill/>
        </p:spPr>
        <p:txBody>
          <a:bodyPr wrap="none" rtlCol="0">
            <a:spAutoFit/>
          </a:bodyPr>
          <a:lstStyle/>
          <a:p>
            <a:r>
              <a:rPr lang="de-AT" sz="900" dirty="0" err="1"/>
              <a:t>Vinzenztag</a:t>
            </a:r>
            <a:r>
              <a:rPr lang="de-AT" sz="900" dirty="0"/>
              <a:t> 17.11.2017</a:t>
            </a:r>
          </a:p>
        </p:txBody>
      </p:sp>
      <p:sp>
        <p:nvSpPr>
          <p:cNvPr id="4" name="Rechteck: abgerundete Ecken 3">
            <a:extLst>
              <a:ext uri="{FF2B5EF4-FFF2-40B4-BE49-F238E27FC236}">
                <a16:creationId xmlns:a16="http://schemas.microsoft.com/office/drawing/2014/main" xmlns="" id="{3AA77DE4-1150-4847-9B09-D99883E2725C}"/>
              </a:ext>
            </a:extLst>
          </p:cNvPr>
          <p:cNvSpPr/>
          <p:nvPr/>
        </p:nvSpPr>
        <p:spPr>
          <a:xfrm>
            <a:off x="6400801" y="4724193"/>
            <a:ext cx="1077686" cy="1464129"/>
          </a:xfrm>
          <a:prstGeom prst="roundRect">
            <a:avLst/>
          </a:prstGeom>
          <a:no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cxnSp>
        <p:nvCxnSpPr>
          <p:cNvPr id="7" name="Gerader Verbinder 6">
            <a:extLst>
              <a:ext uri="{FF2B5EF4-FFF2-40B4-BE49-F238E27FC236}">
                <a16:creationId xmlns:a16="http://schemas.microsoft.com/office/drawing/2014/main" xmlns="" id="{73505786-E13E-4038-9EB1-A5FF07D97B20}"/>
              </a:ext>
            </a:extLst>
          </p:cNvPr>
          <p:cNvCxnSpPr>
            <a:cxnSpLocks/>
          </p:cNvCxnSpPr>
          <p:nvPr/>
        </p:nvCxnSpPr>
        <p:spPr>
          <a:xfrm>
            <a:off x="6226629" y="4136571"/>
            <a:ext cx="0" cy="1066800"/>
          </a:xfrm>
          <a:prstGeom prst="line">
            <a:avLst/>
          </a:prstGeom>
          <a:ln w="57150">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xmlns="" id="{FEF21199-A82C-41B2-8DF6-0DA4ED1577E6}"/>
              </a:ext>
            </a:extLst>
          </p:cNvPr>
          <p:cNvCxnSpPr>
            <a:cxnSpLocks/>
          </p:cNvCxnSpPr>
          <p:nvPr/>
        </p:nvCxnSpPr>
        <p:spPr>
          <a:xfrm>
            <a:off x="7609115" y="3516085"/>
            <a:ext cx="0" cy="1687286"/>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Gerader Verbinder 13">
            <a:extLst>
              <a:ext uri="{FF2B5EF4-FFF2-40B4-BE49-F238E27FC236}">
                <a16:creationId xmlns:a16="http://schemas.microsoft.com/office/drawing/2014/main" xmlns="" id="{85AAF281-162E-47FA-BA65-C9B04950E980}"/>
              </a:ext>
            </a:extLst>
          </p:cNvPr>
          <p:cNvCxnSpPr>
            <a:cxnSpLocks/>
          </p:cNvCxnSpPr>
          <p:nvPr/>
        </p:nvCxnSpPr>
        <p:spPr>
          <a:xfrm>
            <a:off x="6248401" y="4136571"/>
            <a:ext cx="0" cy="10668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Gerader Verbinder 14">
            <a:extLst>
              <a:ext uri="{FF2B5EF4-FFF2-40B4-BE49-F238E27FC236}">
                <a16:creationId xmlns:a16="http://schemas.microsoft.com/office/drawing/2014/main" xmlns="" id="{07721BC9-6A57-4253-90B2-D7B67FF30251}"/>
              </a:ext>
            </a:extLst>
          </p:cNvPr>
          <p:cNvCxnSpPr>
            <a:cxnSpLocks/>
          </p:cNvCxnSpPr>
          <p:nvPr/>
        </p:nvCxnSpPr>
        <p:spPr>
          <a:xfrm>
            <a:off x="6248401" y="5203373"/>
            <a:ext cx="174172" cy="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Gerader Verbinder 20">
            <a:extLst>
              <a:ext uri="{FF2B5EF4-FFF2-40B4-BE49-F238E27FC236}">
                <a16:creationId xmlns:a16="http://schemas.microsoft.com/office/drawing/2014/main" xmlns="" id="{D1DD9F50-59C3-46B2-9EEE-164D469D394A}"/>
              </a:ext>
            </a:extLst>
          </p:cNvPr>
          <p:cNvCxnSpPr>
            <a:cxnSpLocks/>
          </p:cNvCxnSpPr>
          <p:nvPr/>
        </p:nvCxnSpPr>
        <p:spPr>
          <a:xfrm>
            <a:off x="7478487" y="5203371"/>
            <a:ext cx="130628" cy="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xmlns="" id="{EC9187CE-706D-4A09-9F0C-D06737C4C438}"/>
              </a:ext>
            </a:extLst>
          </p:cNvPr>
          <p:cNvSpPr txBox="1"/>
          <p:nvPr/>
        </p:nvSpPr>
        <p:spPr>
          <a:xfrm>
            <a:off x="6422450" y="4895558"/>
            <a:ext cx="969073" cy="784830"/>
          </a:xfrm>
          <a:prstGeom prst="rect">
            <a:avLst/>
          </a:prstGeom>
          <a:noFill/>
        </p:spPr>
        <p:txBody>
          <a:bodyPr wrap="square" rtlCol="0">
            <a:spAutoFit/>
          </a:bodyPr>
          <a:lstStyle/>
          <a:p>
            <a:pPr algn="ctr"/>
            <a:r>
              <a:rPr lang="de-AT" sz="900" dirty="0">
                <a:solidFill>
                  <a:schemeClr val="bg1">
                    <a:lumMod val="65000"/>
                  </a:schemeClr>
                </a:solidFill>
              </a:rPr>
              <a:t>Kombination</a:t>
            </a:r>
          </a:p>
          <a:p>
            <a:pPr algn="ctr"/>
            <a:r>
              <a:rPr lang="de-AT" sz="900" dirty="0">
                <a:solidFill>
                  <a:schemeClr val="bg1">
                    <a:lumMod val="65000"/>
                  </a:schemeClr>
                </a:solidFill>
              </a:rPr>
              <a:t>aus</a:t>
            </a:r>
          </a:p>
          <a:p>
            <a:pPr algn="ctr"/>
            <a:r>
              <a:rPr lang="de-AT" sz="900" dirty="0">
                <a:solidFill>
                  <a:schemeClr val="bg1">
                    <a:lumMod val="65000"/>
                  </a:schemeClr>
                </a:solidFill>
              </a:rPr>
              <a:t>ventralem und dorsalem Vorgehen</a:t>
            </a:r>
          </a:p>
        </p:txBody>
      </p:sp>
      <p:pic>
        <p:nvPicPr>
          <p:cNvPr id="12" name="Picture 4" descr="Erdner 07">
            <a:extLst>
              <a:ext uri="{FF2B5EF4-FFF2-40B4-BE49-F238E27FC236}">
                <a16:creationId xmlns:a16="http://schemas.microsoft.com/office/drawing/2014/main" xmlns="" id="{CF784CB7-0BF9-48B8-AB8F-F2A593645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049" y="3392488"/>
            <a:ext cx="2175902" cy="21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feil: nach oben 5">
            <a:extLst>
              <a:ext uri="{FF2B5EF4-FFF2-40B4-BE49-F238E27FC236}">
                <a16:creationId xmlns:a16="http://schemas.microsoft.com/office/drawing/2014/main" xmlns="" id="{4B672357-BA92-4948-8A79-D8E696527445}"/>
              </a:ext>
            </a:extLst>
          </p:cNvPr>
          <p:cNvSpPr/>
          <p:nvPr/>
        </p:nvSpPr>
        <p:spPr>
          <a:xfrm rot="19499395">
            <a:off x="3145573" y="4755555"/>
            <a:ext cx="144880" cy="8773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16" name="Picture 4">
            <a:extLst>
              <a:ext uri="{FF2B5EF4-FFF2-40B4-BE49-F238E27FC236}">
                <a16:creationId xmlns:a16="http://schemas.microsoft.com/office/drawing/2014/main" xmlns="" id="{841894A4-73B3-4CB2-AB76-604038C413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3" t="32763" r="22216" b="33655"/>
          <a:stretch/>
        </p:blipFill>
        <p:spPr bwMode="auto">
          <a:xfrm>
            <a:off x="5082912" y="3383955"/>
            <a:ext cx="2538628" cy="218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feil: nach unten 7">
            <a:extLst>
              <a:ext uri="{FF2B5EF4-FFF2-40B4-BE49-F238E27FC236}">
                <a16:creationId xmlns:a16="http://schemas.microsoft.com/office/drawing/2014/main" xmlns="" id="{6A60C41D-FF89-4B42-AFC0-FF431ADC23FC}"/>
              </a:ext>
            </a:extLst>
          </p:cNvPr>
          <p:cNvSpPr/>
          <p:nvPr/>
        </p:nvSpPr>
        <p:spPr>
          <a:xfrm>
            <a:off x="6013034" y="2977710"/>
            <a:ext cx="822330" cy="11056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7" name="Textfeld 16">
            <a:extLst>
              <a:ext uri="{FF2B5EF4-FFF2-40B4-BE49-F238E27FC236}">
                <a16:creationId xmlns:a16="http://schemas.microsoft.com/office/drawing/2014/main" xmlns="" id="{5A7B0857-C69B-4868-B688-853A031C1BDE}"/>
              </a:ext>
            </a:extLst>
          </p:cNvPr>
          <p:cNvSpPr txBox="1"/>
          <p:nvPr/>
        </p:nvSpPr>
        <p:spPr>
          <a:xfrm rot="20279911">
            <a:off x="391261" y="1887996"/>
            <a:ext cx="4797147" cy="369332"/>
          </a:xfrm>
          <a:prstGeom prst="rect">
            <a:avLst/>
          </a:prstGeom>
          <a:solidFill>
            <a:srgbClr val="E73440"/>
          </a:solidFill>
        </p:spPr>
        <p:txBody>
          <a:bodyPr wrap="none" rtlCol="0">
            <a:spAutoFit/>
          </a:bodyPr>
          <a:lstStyle/>
          <a:p>
            <a:r>
              <a:rPr lang="de-AT" dirty="0">
                <a:solidFill>
                  <a:schemeClr val="bg1"/>
                </a:solidFill>
              </a:rPr>
              <a:t>60 -70 % der Eingriffe finden von ventral statt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ußzeilenplatzhalter 4"/>
          <p:cNvSpPr>
            <a:spLocks noGrp="1"/>
          </p:cNvSpPr>
          <p:nvPr>
            <p:ph type="ftr" sz="quarter" idx="12"/>
          </p:nvPr>
        </p:nvSpPr>
        <p:spPr bwMode="auto">
          <a:xfrm>
            <a:off x="720726" y="6585858"/>
            <a:ext cx="1608818" cy="157390"/>
          </a:xfrm>
          <a:noFill/>
          <a:ln>
            <a:miter lim="800000"/>
            <a:headEnd/>
            <a:tailEnd/>
          </a:ln>
        </p:spPr>
        <p:txBody>
          <a:bodyPr wrap="square" numCol="1" compatLnSpc="1">
            <a:prstTxWarp prst="textNoShape">
              <a:avLst/>
            </a:prstTxWarp>
          </a:bodyPr>
          <a:lstStyle/>
          <a:p>
            <a:pPr fontAlgn="base">
              <a:spcBef>
                <a:spcPct val="0"/>
              </a:spcBef>
              <a:spcAft>
                <a:spcPct val="0"/>
              </a:spcAft>
            </a:pPr>
            <a:r>
              <a:rPr lang="de-DE" b="0" dirty="0" err="1">
                <a:cs typeface="Arial" charset="0"/>
              </a:rPr>
              <a:t>Vinzenztag</a:t>
            </a:r>
            <a:r>
              <a:rPr lang="de-DE" b="0" dirty="0">
                <a:cs typeface="Arial" charset="0"/>
              </a:rPr>
              <a:t> , 17.11.2017</a:t>
            </a:r>
            <a:endParaRPr lang="de-AT" b="0" dirty="0">
              <a:cs typeface="Arial" charset="0"/>
            </a:endParaRPr>
          </a:p>
        </p:txBody>
      </p:sp>
      <p:sp>
        <p:nvSpPr>
          <p:cNvPr id="2" name="Textfeld 1">
            <a:extLst>
              <a:ext uri="{FF2B5EF4-FFF2-40B4-BE49-F238E27FC236}">
                <a16:creationId xmlns:a16="http://schemas.microsoft.com/office/drawing/2014/main" xmlns="" id="{9EA5039F-56A8-4BD8-80ED-AA0C75EA6F17}"/>
              </a:ext>
            </a:extLst>
          </p:cNvPr>
          <p:cNvSpPr txBox="1"/>
          <p:nvPr/>
        </p:nvSpPr>
        <p:spPr>
          <a:xfrm>
            <a:off x="465999" y="382129"/>
            <a:ext cx="3212739" cy="461665"/>
          </a:xfrm>
          <a:prstGeom prst="rect">
            <a:avLst/>
          </a:prstGeom>
          <a:noFill/>
          <a:ln w="57150">
            <a:solidFill>
              <a:srgbClr val="E73440"/>
            </a:solidFill>
          </a:ln>
        </p:spPr>
        <p:txBody>
          <a:bodyPr wrap="none" rtlCol="0">
            <a:spAutoFit/>
          </a:bodyPr>
          <a:lstStyle/>
          <a:p>
            <a:r>
              <a:rPr lang="de-AT" sz="2400" b="1" dirty="0"/>
              <a:t>Operationsverfahren</a:t>
            </a:r>
          </a:p>
        </p:txBody>
      </p:sp>
      <p:pic>
        <p:nvPicPr>
          <p:cNvPr id="5" name="Grafik 4">
            <a:extLst>
              <a:ext uri="{FF2B5EF4-FFF2-40B4-BE49-F238E27FC236}">
                <a16:creationId xmlns:a16="http://schemas.microsoft.com/office/drawing/2014/main" xmlns="" id="{848E7CDC-9EE8-4F63-8998-2EFBC3006F1A}"/>
              </a:ext>
            </a:extLst>
          </p:cNvPr>
          <p:cNvPicPr>
            <a:picLocks noChangeAspect="1"/>
          </p:cNvPicPr>
          <p:nvPr/>
        </p:nvPicPr>
        <p:blipFill>
          <a:blip r:embed="rId3"/>
          <a:stretch>
            <a:fillRect/>
          </a:stretch>
        </p:blipFill>
        <p:spPr>
          <a:xfrm>
            <a:off x="127631" y="1134715"/>
            <a:ext cx="8888738" cy="5019834"/>
          </a:xfrm>
          <a:prstGeom prst="rect">
            <a:avLst/>
          </a:prstGeom>
        </p:spPr>
      </p:pic>
      <p:sp>
        <p:nvSpPr>
          <p:cNvPr id="7" name="Rechteck: abgerundete Ecken 6">
            <a:extLst>
              <a:ext uri="{FF2B5EF4-FFF2-40B4-BE49-F238E27FC236}">
                <a16:creationId xmlns:a16="http://schemas.microsoft.com/office/drawing/2014/main" xmlns="" id="{187AEE8D-B827-4E91-A4C6-0776F8C8C18F}"/>
              </a:ext>
            </a:extLst>
          </p:cNvPr>
          <p:cNvSpPr/>
          <p:nvPr/>
        </p:nvSpPr>
        <p:spPr>
          <a:xfrm>
            <a:off x="127631" y="4068726"/>
            <a:ext cx="1119922" cy="2835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9" name="Rechteck: abgerundete Ecken 8">
            <a:extLst>
              <a:ext uri="{FF2B5EF4-FFF2-40B4-BE49-F238E27FC236}">
                <a16:creationId xmlns:a16="http://schemas.microsoft.com/office/drawing/2014/main" xmlns="" id="{B8A73F59-77E5-45D7-9850-486757F15DDC}"/>
              </a:ext>
            </a:extLst>
          </p:cNvPr>
          <p:cNvSpPr/>
          <p:nvPr/>
        </p:nvSpPr>
        <p:spPr>
          <a:xfrm>
            <a:off x="7157200" y="3275041"/>
            <a:ext cx="1105786" cy="2339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3" name="Textfeld 2">
            <a:extLst>
              <a:ext uri="{FF2B5EF4-FFF2-40B4-BE49-F238E27FC236}">
                <a16:creationId xmlns:a16="http://schemas.microsoft.com/office/drawing/2014/main" xmlns="" id="{85BB4B34-AF9A-4E64-B8C5-ED89D7BBC044}"/>
              </a:ext>
            </a:extLst>
          </p:cNvPr>
          <p:cNvSpPr txBox="1"/>
          <p:nvPr/>
        </p:nvSpPr>
        <p:spPr>
          <a:xfrm rot="20279911">
            <a:off x="615229" y="2128900"/>
            <a:ext cx="4797147" cy="369332"/>
          </a:xfrm>
          <a:prstGeom prst="rect">
            <a:avLst/>
          </a:prstGeom>
          <a:solidFill>
            <a:srgbClr val="E73440"/>
          </a:solidFill>
        </p:spPr>
        <p:txBody>
          <a:bodyPr wrap="none" rtlCol="0">
            <a:spAutoFit/>
          </a:bodyPr>
          <a:lstStyle/>
          <a:p>
            <a:r>
              <a:rPr lang="de-AT" dirty="0">
                <a:solidFill>
                  <a:schemeClr val="bg1"/>
                </a:solidFill>
              </a:rPr>
              <a:t>60 -70 % der Eingriffe finden von ventral statt</a:t>
            </a:r>
          </a:p>
        </p:txBody>
      </p:sp>
      <p:pic>
        <p:nvPicPr>
          <p:cNvPr id="4" name="Grafik 3">
            <a:extLst>
              <a:ext uri="{FF2B5EF4-FFF2-40B4-BE49-F238E27FC236}">
                <a16:creationId xmlns:a16="http://schemas.microsoft.com/office/drawing/2014/main" xmlns="" id="{1C9FF209-1700-4ABF-B14F-C9A0A53619B9}"/>
              </a:ext>
            </a:extLst>
          </p:cNvPr>
          <p:cNvPicPr>
            <a:picLocks noChangeAspect="1"/>
          </p:cNvPicPr>
          <p:nvPr/>
        </p:nvPicPr>
        <p:blipFill>
          <a:blip r:embed="rId4"/>
          <a:stretch>
            <a:fillRect/>
          </a:stretch>
        </p:blipFill>
        <p:spPr>
          <a:xfrm>
            <a:off x="6187595" y="3508957"/>
            <a:ext cx="1489447" cy="2753620"/>
          </a:xfrm>
          <a:prstGeom prst="rect">
            <a:avLst/>
          </a:prstGeom>
        </p:spPr>
      </p:pic>
    </p:spTree>
    <p:extLst>
      <p:ext uri="{BB962C8B-B14F-4D97-AF65-F5344CB8AC3E}">
        <p14:creationId xmlns:p14="http://schemas.microsoft.com/office/powerpoint/2010/main" val="2011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ußzeilenplatzhalter 4"/>
          <p:cNvSpPr>
            <a:spLocks noGrp="1"/>
          </p:cNvSpPr>
          <p:nvPr>
            <p:ph type="ftr"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e-DE" b="0" dirty="0" err="1">
                <a:cs typeface="Arial" charset="0"/>
              </a:rPr>
              <a:t>Vinzenztag</a:t>
            </a:r>
            <a:r>
              <a:rPr lang="de-DE" b="0" dirty="0">
                <a:cs typeface="Arial" charset="0"/>
              </a:rPr>
              <a:t>, 17.11.2017</a:t>
            </a:r>
            <a:endParaRPr lang="de-AT" b="0" dirty="0">
              <a:cs typeface="Arial" charset="0"/>
            </a:endParaRPr>
          </a:p>
        </p:txBody>
      </p:sp>
      <p:pic>
        <p:nvPicPr>
          <p:cNvPr id="4" name="Grafik 3">
            <a:extLst>
              <a:ext uri="{FF2B5EF4-FFF2-40B4-BE49-F238E27FC236}">
                <a16:creationId xmlns:a16="http://schemas.microsoft.com/office/drawing/2014/main" xmlns="" id="{EC693B8B-1CD7-4768-83FB-C7BA3982142A}"/>
              </a:ext>
            </a:extLst>
          </p:cNvPr>
          <p:cNvPicPr>
            <a:picLocks noChangeAspect="1"/>
          </p:cNvPicPr>
          <p:nvPr/>
        </p:nvPicPr>
        <p:blipFill>
          <a:blip r:embed="rId3"/>
          <a:stretch>
            <a:fillRect/>
          </a:stretch>
        </p:blipFill>
        <p:spPr>
          <a:xfrm>
            <a:off x="396954" y="3075540"/>
            <a:ext cx="2526464" cy="1846262"/>
          </a:xfrm>
          <a:prstGeom prst="rect">
            <a:avLst/>
          </a:prstGeom>
        </p:spPr>
      </p:pic>
      <p:pic>
        <p:nvPicPr>
          <p:cNvPr id="6" name="Grafik 5">
            <a:extLst>
              <a:ext uri="{FF2B5EF4-FFF2-40B4-BE49-F238E27FC236}">
                <a16:creationId xmlns:a16="http://schemas.microsoft.com/office/drawing/2014/main" xmlns="" id="{A1F23BDA-91E1-47EF-9865-26B122D68E1F}"/>
              </a:ext>
            </a:extLst>
          </p:cNvPr>
          <p:cNvPicPr>
            <a:picLocks noChangeAspect="1"/>
          </p:cNvPicPr>
          <p:nvPr/>
        </p:nvPicPr>
        <p:blipFill>
          <a:blip r:embed="rId4"/>
          <a:stretch>
            <a:fillRect/>
          </a:stretch>
        </p:blipFill>
        <p:spPr>
          <a:xfrm>
            <a:off x="3027427" y="2174211"/>
            <a:ext cx="1544573" cy="1158430"/>
          </a:xfrm>
          <a:prstGeom prst="rect">
            <a:avLst/>
          </a:prstGeom>
        </p:spPr>
      </p:pic>
      <p:pic>
        <p:nvPicPr>
          <p:cNvPr id="10" name="Grafik 9">
            <a:extLst>
              <a:ext uri="{FF2B5EF4-FFF2-40B4-BE49-F238E27FC236}">
                <a16:creationId xmlns:a16="http://schemas.microsoft.com/office/drawing/2014/main" xmlns="" id="{AD05BE36-BF34-421D-8A26-EC6496099BE2}"/>
              </a:ext>
            </a:extLst>
          </p:cNvPr>
          <p:cNvPicPr>
            <a:picLocks noChangeAspect="1"/>
          </p:cNvPicPr>
          <p:nvPr/>
        </p:nvPicPr>
        <p:blipFill>
          <a:blip r:embed="rId5"/>
          <a:stretch>
            <a:fillRect/>
          </a:stretch>
        </p:blipFill>
        <p:spPr>
          <a:xfrm>
            <a:off x="4545628" y="3751392"/>
            <a:ext cx="1505421" cy="1089990"/>
          </a:xfrm>
          <a:prstGeom prst="rect">
            <a:avLst/>
          </a:prstGeom>
        </p:spPr>
      </p:pic>
      <p:sp>
        <p:nvSpPr>
          <p:cNvPr id="11" name="Textfeld 10">
            <a:extLst>
              <a:ext uri="{FF2B5EF4-FFF2-40B4-BE49-F238E27FC236}">
                <a16:creationId xmlns:a16="http://schemas.microsoft.com/office/drawing/2014/main" xmlns="" id="{2C611AA0-DCA6-44C8-8D78-1C2C6BE2A4BC}"/>
              </a:ext>
            </a:extLst>
          </p:cNvPr>
          <p:cNvSpPr txBox="1"/>
          <p:nvPr/>
        </p:nvSpPr>
        <p:spPr>
          <a:xfrm>
            <a:off x="1016026" y="5364128"/>
            <a:ext cx="5970609" cy="646331"/>
          </a:xfrm>
          <a:prstGeom prst="rect">
            <a:avLst/>
          </a:prstGeom>
          <a:noFill/>
          <a:ln w="38100">
            <a:solidFill>
              <a:srgbClr val="E73440"/>
            </a:solidFill>
          </a:ln>
        </p:spPr>
        <p:txBody>
          <a:bodyPr wrap="none" rtlCol="0">
            <a:spAutoFit/>
          </a:bodyPr>
          <a:lstStyle/>
          <a:p>
            <a:pPr marL="285750" indent="-285750">
              <a:buFont typeface="Arial" panose="020B0604020202020204" pitchFamily="34" charset="0"/>
              <a:buChar char="•"/>
            </a:pPr>
            <a:r>
              <a:rPr lang="de-AT" dirty="0"/>
              <a:t>Positive Beeinflussung der Anschlussdegeneration ?</a:t>
            </a:r>
          </a:p>
          <a:p>
            <a:pPr marL="285750" indent="-285750">
              <a:buFont typeface="Arial" panose="020B0604020202020204" pitchFamily="34" charset="0"/>
              <a:buChar char="•"/>
            </a:pPr>
            <a:r>
              <a:rPr lang="de-AT" dirty="0"/>
              <a:t>Relevant niedrigere OP Rate im Anschlusssegment?</a:t>
            </a:r>
          </a:p>
        </p:txBody>
      </p:sp>
      <p:sp>
        <p:nvSpPr>
          <p:cNvPr id="3" name="Textfeld 2">
            <a:extLst>
              <a:ext uri="{FF2B5EF4-FFF2-40B4-BE49-F238E27FC236}">
                <a16:creationId xmlns:a16="http://schemas.microsoft.com/office/drawing/2014/main" xmlns="" id="{A8B12317-491C-4DCB-A507-222D95483216}"/>
              </a:ext>
            </a:extLst>
          </p:cNvPr>
          <p:cNvSpPr txBox="1"/>
          <p:nvPr/>
        </p:nvSpPr>
        <p:spPr>
          <a:xfrm>
            <a:off x="3116468" y="1362796"/>
            <a:ext cx="2808782" cy="400110"/>
          </a:xfrm>
          <a:prstGeom prst="rect">
            <a:avLst/>
          </a:prstGeom>
          <a:noFill/>
          <a:ln w="57150">
            <a:solidFill>
              <a:schemeClr val="tx1">
                <a:lumMod val="50000"/>
              </a:schemeClr>
            </a:solidFill>
          </a:ln>
        </p:spPr>
        <p:txBody>
          <a:bodyPr wrap="none" rtlCol="0">
            <a:spAutoFit/>
          </a:bodyPr>
          <a:lstStyle/>
          <a:p>
            <a:r>
              <a:rPr lang="de-AT" sz="2000" dirty="0"/>
              <a:t>Bandscheibenprothese</a:t>
            </a:r>
          </a:p>
        </p:txBody>
      </p:sp>
      <p:sp>
        <p:nvSpPr>
          <p:cNvPr id="9" name="Textfeld 8">
            <a:extLst>
              <a:ext uri="{FF2B5EF4-FFF2-40B4-BE49-F238E27FC236}">
                <a16:creationId xmlns:a16="http://schemas.microsoft.com/office/drawing/2014/main" xmlns="" id="{625F80AD-88F2-429D-8F91-4EE124EC77A6}"/>
              </a:ext>
            </a:extLst>
          </p:cNvPr>
          <p:cNvSpPr txBox="1"/>
          <p:nvPr/>
        </p:nvSpPr>
        <p:spPr>
          <a:xfrm>
            <a:off x="463999" y="408167"/>
            <a:ext cx="3212739" cy="461665"/>
          </a:xfrm>
          <a:prstGeom prst="rect">
            <a:avLst/>
          </a:prstGeom>
          <a:noFill/>
          <a:ln w="57150">
            <a:solidFill>
              <a:srgbClr val="E73440"/>
            </a:solidFill>
          </a:ln>
        </p:spPr>
        <p:txBody>
          <a:bodyPr wrap="none" rtlCol="0">
            <a:spAutoFit/>
          </a:bodyPr>
          <a:lstStyle/>
          <a:p>
            <a:r>
              <a:rPr lang="de-AT" sz="2400" b="1" dirty="0"/>
              <a:t>Operationsverfahren</a:t>
            </a:r>
          </a:p>
        </p:txBody>
      </p:sp>
      <p:pic>
        <p:nvPicPr>
          <p:cNvPr id="5" name="Grafik 4">
            <a:extLst>
              <a:ext uri="{FF2B5EF4-FFF2-40B4-BE49-F238E27FC236}">
                <a16:creationId xmlns:a16="http://schemas.microsoft.com/office/drawing/2014/main" xmlns="" id="{CF4A2837-0B7B-4081-9B7F-3752D761CE85}"/>
              </a:ext>
            </a:extLst>
          </p:cNvPr>
          <p:cNvPicPr>
            <a:picLocks noChangeAspect="1"/>
          </p:cNvPicPr>
          <p:nvPr/>
        </p:nvPicPr>
        <p:blipFill>
          <a:blip r:embed="rId6"/>
          <a:stretch>
            <a:fillRect/>
          </a:stretch>
        </p:blipFill>
        <p:spPr>
          <a:xfrm>
            <a:off x="525795" y="1003791"/>
            <a:ext cx="1544573" cy="1886524"/>
          </a:xfrm>
          <a:prstGeom prst="rect">
            <a:avLst/>
          </a:prstGeom>
        </p:spPr>
      </p:pic>
      <p:pic>
        <p:nvPicPr>
          <p:cNvPr id="12" name="Picture 5" descr="seitl Rö">
            <a:extLst>
              <a:ext uri="{FF2B5EF4-FFF2-40B4-BE49-F238E27FC236}">
                <a16:creationId xmlns:a16="http://schemas.microsoft.com/office/drawing/2014/main" xmlns="" id="{E3C8B05F-833E-4DF8-A74A-3E78FDA404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781" y="1288187"/>
            <a:ext cx="2435780" cy="392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46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9EA5039F-56A8-4BD8-80ED-AA0C75EA6F17}"/>
              </a:ext>
            </a:extLst>
          </p:cNvPr>
          <p:cNvSpPr txBox="1"/>
          <p:nvPr/>
        </p:nvSpPr>
        <p:spPr>
          <a:xfrm>
            <a:off x="848047" y="442218"/>
            <a:ext cx="2993127" cy="461665"/>
          </a:xfrm>
          <a:prstGeom prst="rect">
            <a:avLst/>
          </a:prstGeom>
          <a:noFill/>
          <a:ln w="38100">
            <a:solidFill>
              <a:srgbClr val="E73440"/>
            </a:solidFill>
          </a:ln>
        </p:spPr>
        <p:txBody>
          <a:bodyPr wrap="none" rtlCol="0">
            <a:spAutoFit/>
          </a:bodyPr>
          <a:lstStyle/>
          <a:p>
            <a:r>
              <a:rPr lang="de-AT" sz="2400" dirty="0"/>
              <a:t>Operationsverfahren</a:t>
            </a:r>
          </a:p>
        </p:txBody>
      </p:sp>
      <p:pic>
        <p:nvPicPr>
          <p:cNvPr id="4" name="Grafik 3">
            <a:extLst>
              <a:ext uri="{FF2B5EF4-FFF2-40B4-BE49-F238E27FC236}">
                <a16:creationId xmlns:a16="http://schemas.microsoft.com/office/drawing/2014/main" xmlns="" id="{EC693B8B-1CD7-4768-83FB-C7BA3982142A}"/>
              </a:ext>
            </a:extLst>
          </p:cNvPr>
          <p:cNvPicPr>
            <a:picLocks noChangeAspect="1"/>
          </p:cNvPicPr>
          <p:nvPr/>
        </p:nvPicPr>
        <p:blipFill>
          <a:blip r:embed="rId3"/>
          <a:stretch>
            <a:fillRect/>
          </a:stretch>
        </p:blipFill>
        <p:spPr>
          <a:xfrm>
            <a:off x="4418388" y="229333"/>
            <a:ext cx="1401439" cy="1024128"/>
          </a:xfrm>
          <a:prstGeom prst="rect">
            <a:avLst/>
          </a:prstGeom>
        </p:spPr>
      </p:pic>
      <p:sp>
        <p:nvSpPr>
          <p:cNvPr id="5" name="Rechteck 4">
            <a:extLst>
              <a:ext uri="{FF2B5EF4-FFF2-40B4-BE49-F238E27FC236}">
                <a16:creationId xmlns:a16="http://schemas.microsoft.com/office/drawing/2014/main" xmlns="" id="{5C54CBDF-3D38-4413-8F0A-439D37BF7EDD}"/>
              </a:ext>
            </a:extLst>
          </p:cNvPr>
          <p:cNvSpPr/>
          <p:nvPr/>
        </p:nvSpPr>
        <p:spPr>
          <a:xfrm>
            <a:off x="720724" y="2082878"/>
            <a:ext cx="8030083" cy="892552"/>
          </a:xfrm>
          <a:prstGeom prst="rect">
            <a:avLst/>
          </a:prstGeom>
        </p:spPr>
        <p:txBody>
          <a:bodyPr wrap="square">
            <a:spAutoFit/>
          </a:bodyPr>
          <a:lstStyle/>
          <a:p>
            <a:r>
              <a:rPr lang="en-US" sz="1400" b="1" dirty="0"/>
              <a:t>Unintended Fusion in Cervical Artificial Disc Replacement: A Prospective Study on Heterotopic Ossification with 5 Years Follow-up</a:t>
            </a:r>
          </a:p>
          <a:p>
            <a:r>
              <a:rPr lang="de-AT" sz="1200" dirty="0"/>
              <a:t>Catarina Marques , MD Anna </a:t>
            </a:r>
            <a:r>
              <a:rPr lang="de-AT" sz="1200" dirty="0" err="1"/>
              <a:t>MacDowall</a:t>
            </a:r>
            <a:r>
              <a:rPr lang="de-AT" sz="1200" dirty="0"/>
              <a:t> , MD Martin </a:t>
            </a:r>
            <a:r>
              <a:rPr lang="de-AT" sz="1200" dirty="0" err="1"/>
              <a:t>Skeppholm</a:t>
            </a:r>
            <a:r>
              <a:rPr lang="de-AT" sz="1200" dirty="0"/>
              <a:t> , MD, PhD Nuno Canto Moreira , MD, PhD Claes </a:t>
            </a:r>
            <a:r>
              <a:rPr lang="de-AT" sz="1200" dirty="0" err="1"/>
              <a:t>Olerud</a:t>
            </a:r>
            <a:r>
              <a:rPr lang="de-AT" sz="1200" dirty="0"/>
              <a:t> , MD, PhD</a:t>
            </a:r>
          </a:p>
        </p:txBody>
      </p:sp>
      <p:sp>
        <p:nvSpPr>
          <p:cNvPr id="7" name="Rechteck 6">
            <a:extLst>
              <a:ext uri="{FF2B5EF4-FFF2-40B4-BE49-F238E27FC236}">
                <a16:creationId xmlns:a16="http://schemas.microsoft.com/office/drawing/2014/main" xmlns="" id="{5670A41A-F0B9-4521-9086-D5D869A2862B}"/>
              </a:ext>
            </a:extLst>
          </p:cNvPr>
          <p:cNvSpPr/>
          <p:nvPr/>
        </p:nvSpPr>
        <p:spPr>
          <a:xfrm>
            <a:off x="720724" y="3051739"/>
            <a:ext cx="6347587" cy="369332"/>
          </a:xfrm>
          <a:prstGeom prst="rect">
            <a:avLst/>
          </a:prstGeom>
        </p:spPr>
        <p:txBody>
          <a:bodyPr wrap="square">
            <a:spAutoFit/>
          </a:bodyPr>
          <a:lstStyle/>
          <a:p>
            <a:r>
              <a:rPr lang="en-US" dirty="0"/>
              <a:t>…ossification rate of 91,2% and a fusion rate of 24,6%....</a:t>
            </a:r>
            <a:endParaRPr lang="de-AT" dirty="0"/>
          </a:p>
        </p:txBody>
      </p:sp>
      <p:sp>
        <p:nvSpPr>
          <p:cNvPr id="8" name="Rechteck 7">
            <a:extLst>
              <a:ext uri="{FF2B5EF4-FFF2-40B4-BE49-F238E27FC236}">
                <a16:creationId xmlns:a16="http://schemas.microsoft.com/office/drawing/2014/main" xmlns="" id="{5E7A37C1-C6AA-4180-8D0D-EFA7642BF581}"/>
              </a:ext>
            </a:extLst>
          </p:cNvPr>
          <p:cNvSpPr/>
          <p:nvPr/>
        </p:nvSpPr>
        <p:spPr>
          <a:xfrm>
            <a:off x="720724" y="3936930"/>
            <a:ext cx="7892924" cy="677108"/>
          </a:xfrm>
          <a:prstGeom prst="rect">
            <a:avLst/>
          </a:prstGeom>
        </p:spPr>
        <p:txBody>
          <a:bodyPr wrap="square">
            <a:spAutoFit/>
          </a:bodyPr>
          <a:lstStyle/>
          <a:p>
            <a:r>
              <a:rPr lang="en-US" sz="1400" b="1" dirty="0"/>
              <a:t>Clinical Implications of Heterotopic Ossification after Cervical Disc Arthroplasty at 7 Years</a:t>
            </a:r>
          </a:p>
          <a:p>
            <a:r>
              <a:rPr lang="de-AT" sz="1200" dirty="0"/>
              <a:t>Pierce D. </a:t>
            </a:r>
            <a:r>
              <a:rPr lang="de-AT" sz="1200" dirty="0" err="1"/>
              <a:t>Nunley</a:t>
            </a:r>
            <a:r>
              <a:rPr lang="de-AT" sz="1200" dirty="0"/>
              <a:t> , MD </a:t>
            </a:r>
            <a:r>
              <a:rPr lang="de-AT" sz="1200" dirty="0" err="1"/>
              <a:t>Eubulus</a:t>
            </a:r>
            <a:r>
              <a:rPr lang="de-AT" sz="1200" dirty="0"/>
              <a:t> J. Kerr , MD David A. </a:t>
            </a:r>
            <a:r>
              <a:rPr lang="de-AT" sz="1200" dirty="0" err="1"/>
              <a:t>Cavanaugh</a:t>
            </a:r>
            <a:r>
              <a:rPr lang="de-AT" sz="1200" dirty="0"/>
              <a:t> , MD Andrew </a:t>
            </a:r>
            <a:r>
              <a:rPr lang="de-AT" sz="1200" dirty="0" err="1"/>
              <a:t>Utter</a:t>
            </a:r>
            <a:r>
              <a:rPr lang="de-AT" sz="1200" dirty="0"/>
              <a:t> , MD Kelly Frank , MS Marcus B. Stone , PhD</a:t>
            </a:r>
          </a:p>
        </p:txBody>
      </p:sp>
      <p:graphicFrame>
        <p:nvGraphicFramePr>
          <p:cNvPr id="11" name="Tabelle 10">
            <a:extLst>
              <a:ext uri="{FF2B5EF4-FFF2-40B4-BE49-F238E27FC236}">
                <a16:creationId xmlns:a16="http://schemas.microsoft.com/office/drawing/2014/main" xmlns="" id="{7EF889F0-574D-44C1-BFB8-3F492DA59CAF}"/>
              </a:ext>
            </a:extLst>
          </p:cNvPr>
          <p:cNvGraphicFramePr>
            <a:graphicFrameLocks noGrp="1"/>
          </p:cNvGraphicFramePr>
          <p:nvPr>
            <p:extLst/>
          </p:nvPr>
        </p:nvGraphicFramePr>
        <p:xfrm>
          <a:off x="1232086" y="4882333"/>
          <a:ext cx="6288966" cy="741680"/>
        </p:xfrm>
        <a:graphic>
          <a:graphicData uri="http://schemas.openxmlformats.org/drawingml/2006/table">
            <a:tbl>
              <a:tblPr firstRow="1" bandRow="1">
                <a:tableStyleId>{85BE263C-DBD7-4A20-BB59-AAB30ACAA65A}</a:tableStyleId>
              </a:tblPr>
              <a:tblGrid>
                <a:gridCol w="2096322">
                  <a:extLst>
                    <a:ext uri="{9D8B030D-6E8A-4147-A177-3AD203B41FA5}">
                      <a16:colId xmlns:a16="http://schemas.microsoft.com/office/drawing/2014/main" xmlns="" val="2368721125"/>
                    </a:ext>
                  </a:extLst>
                </a:gridCol>
                <a:gridCol w="2096322">
                  <a:extLst>
                    <a:ext uri="{9D8B030D-6E8A-4147-A177-3AD203B41FA5}">
                      <a16:colId xmlns:a16="http://schemas.microsoft.com/office/drawing/2014/main" xmlns="" val="2567163163"/>
                    </a:ext>
                  </a:extLst>
                </a:gridCol>
                <a:gridCol w="2096322">
                  <a:extLst>
                    <a:ext uri="{9D8B030D-6E8A-4147-A177-3AD203B41FA5}">
                      <a16:colId xmlns:a16="http://schemas.microsoft.com/office/drawing/2014/main" xmlns="" val="2618047250"/>
                    </a:ext>
                  </a:extLst>
                </a:gridCol>
              </a:tblGrid>
              <a:tr h="370840">
                <a:tc>
                  <a:txBody>
                    <a:bodyPr/>
                    <a:lstStyle/>
                    <a:p>
                      <a:r>
                        <a:rPr lang="de-AT" dirty="0"/>
                        <a:t>N= 389 Pat</a:t>
                      </a:r>
                    </a:p>
                  </a:txBody>
                  <a:tcPr/>
                </a:tc>
                <a:tc>
                  <a:txBody>
                    <a:bodyPr/>
                    <a:lstStyle/>
                    <a:p>
                      <a:r>
                        <a:rPr lang="de-AT" dirty="0"/>
                        <a:t>1 Level</a:t>
                      </a:r>
                    </a:p>
                  </a:txBody>
                  <a:tcPr/>
                </a:tc>
                <a:tc>
                  <a:txBody>
                    <a:bodyPr/>
                    <a:lstStyle/>
                    <a:p>
                      <a:r>
                        <a:rPr lang="de-AT" dirty="0"/>
                        <a:t>2 Level</a:t>
                      </a:r>
                    </a:p>
                  </a:txBody>
                  <a:tcPr/>
                </a:tc>
                <a:extLst>
                  <a:ext uri="{0D108BD9-81ED-4DB2-BD59-A6C34878D82A}">
                    <a16:rowId xmlns:a16="http://schemas.microsoft.com/office/drawing/2014/main" xmlns="" val="1389896151"/>
                  </a:ext>
                </a:extLst>
              </a:tr>
              <a:tr h="370840">
                <a:tc>
                  <a:txBody>
                    <a:bodyPr/>
                    <a:lstStyle/>
                    <a:p>
                      <a:r>
                        <a:rPr lang="de-AT" dirty="0"/>
                        <a:t>Fusionsrate</a:t>
                      </a:r>
                    </a:p>
                  </a:txBody>
                  <a:tcPr/>
                </a:tc>
                <a:tc>
                  <a:txBody>
                    <a:bodyPr/>
                    <a:lstStyle/>
                    <a:p>
                      <a:r>
                        <a:rPr lang="de-AT" dirty="0"/>
                        <a:t>30,8%</a:t>
                      </a:r>
                    </a:p>
                  </a:txBody>
                  <a:tcPr/>
                </a:tc>
                <a:tc>
                  <a:txBody>
                    <a:bodyPr/>
                    <a:lstStyle/>
                    <a:p>
                      <a:r>
                        <a:rPr lang="de-AT" dirty="0"/>
                        <a:t>32,4%</a:t>
                      </a:r>
                    </a:p>
                  </a:txBody>
                  <a:tcPr/>
                </a:tc>
                <a:extLst>
                  <a:ext uri="{0D108BD9-81ED-4DB2-BD59-A6C34878D82A}">
                    <a16:rowId xmlns:a16="http://schemas.microsoft.com/office/drawing/2014/main" xmlns="" val="181483924"/>
                  </a:ext>
                </a:extLst>
              </a:tr>
            </a:tbl>
          </a:graphicData>
        </a:graphic>
      </p:graphicFrame>
      <p:sp>
        <p:nvSpPr>
          <p:cNvPr id="12" name="Textfeld 11">
            <a:extLst>
              <a:ext uri="{FF2B5EF4-FFF2-40B4-BE49-F238E27FC236}">
                <a16:creationId xmlns:a16="http://schemas.microsoft.com/office/drawing/2014/main" xmlns="" id="{6372B20E-0690-42DD-A09B-6A667A6301EF}"/>
              </a:ext>
            </a:extLst>
          </p:cNvPr>
          <p:cNvSpPr txBox="1"/>
          <p:nvPr/>
        </p:nvSpPr>
        <p:spPr>
          <a:xfrm>
            <a:off x="2344610" y="5826992"/>
            <a:ext cx="4108817" cy="369332"/>
          </a:xfrm>
          <a:prstGeom prst="rect">
            <a:avLst/>
          </a:prstGeom>
          <a:noFill/>
          <a:ln w="28575">
            <a:solidFill>
              <a:srgbClr val="E73440"/>
            </a:solidFill>
          </a:ln>
        </p:spPr>
        <p:txBody>
          <a:bodyPr wrap="none" rtlCol="0">
            <a:spAutoFit/>
          </a:bodyPr>
          <a:lstStyle/>
          <a:p>
            <a:r>
              <a:rPr lang="de-AT" dirty="0"/>
              <a:t>Prädiktor : </a:t>
            </a:r>
            <a:r>
              <a:rPr lang="de-AT" dirty="0" err="1"/>
              <a:t>präop</a:t>
            </a:r>
            <a:r>
              <a:rPr lang="de-AT" dirty="0"/>
              <a:t>. Degenerationsgrad</a:t>
            </a:r>
          </a:p>
        </p:txBody>
      </p:sp>
      <p:sp>
        <p:nvSpPr>
          <p:cNvPr id="13" name="Rechteck 12">
            <a:extLst>
              <a:ext uri="{FF2B5EF4-FFF2-40B4-BE49-F238E27FC236}">
                <a16:creationId xmlns:a16="http://schemas.microsoft.com/office/drawing/2014/main" xmlns="" id="{731FC38C-3FBD-4B79-BAA1-DE14B3E23FE4}"/>
              </a:ext>
            </a:extLst>
          </p:cNvPr>
          <p:cNvSpPr/>
          <p:nvPr/>
        </p:nvSpPr>
        <p:spPr>
          <a:xfrm>
            <a:off x="720724" y="6299102"/>
            <a:ext cx="7463156" cy="461665"/>
          </a:xfrm>
          <a:prstGeom prst="rect">
            <a:avLst/>
          </a:prstGeom>
          <a:ln>
            <a:solidFill>
              <a:schemeClr val="tx1">
                <a:lumMod val="50000"/>
              </a:schemeClr>
            </a:solidFill>
          </a:ln>
        </p:spPr>
        <p:txBody>
          <a:bodyPr wrap="square">
            <a:spAutoFit/>
          </a:bodyPr>
          <a:lstStyle/>
          <a:p>
            <a:r>
              <a:rPr lang="en-US" sz="1200" b="1" dirty="0"/>
              <a:t>44th Annual Meeting of the Cervical Spine Research Society</a:t>
            </a:r>
          </a:p>
          <a:p>
            <a:r>
              <a:rPr lang="en-US" sz="1200" dirty="0"/>
              <a:t>Dec 2016, Toronto , Canada</a:t>
            </a:r>
            <a:r>
              <a:rPr lang="en-US" sz="1200" b="1" dirty="0"/>
              <a:t> </a:t>
            </a:r>
            <a:endParaRPr lang="de-AT" sz="1200" dirty="0"/>
          </a:p>
        </p:txBody>
      </p:sp>
      <p:sp>
        <p:nvSpPr>
          <p:cNvPr id="14" name="Textfeld 13">
            <a:extLst>
              <a:ext uri="{FF2B5EF4-FFF2-40B4-BE49-F238E27FC236}">
                <a16:creationId xmlns:a16="http://schemas.microsoft.com/office/drawing/2014/main" xmlns="" id="{5D5EC12F-9834-4225-B682-C1443721067B}"/>
              </a:ext>
            </a:extLst>
          </p:cNvPr>
          <p:cNvSpPr txBox="1"/>
          <p:nvPr/>
        </p:nvSpPr>
        <p:spPr>
          <a:xfrm>
            <a:off x="518863" y="1055070"/>
            <a:ext cx="7047827" cy="923330"/>
          </a:xfrm>
          <a:prstGeom prst="rect">
            <a:avLst/>
          </a:prstGeom>
          <a:noFill/>
          <a:ln w="38100">
            <a:solidFill>
              <a:srgbClr val="E73440"/>
            </a:solidFill>
          </a:ln>
        </p:spPr>
        <p:txBody>
          <a:bodyPr wrap="none" rtlCol="0">
            <a:spAutoFit/>
          </a:bodyPr>
          <a:lstStyle/>
          <a:p>
            <a:pPr marL="285750" indent="-285750">
              <a:buFont typeface="Arial" panose="020B0604020202020204" pitchFamily="34" charset="0"/>
              <a:buChar char="•"/>
            </a:pPr>
            <a:r>
              <a:rPr lang="de-AT" dirty="0"/>
              <a:t>Positive Beeinflussung der Anschlussdegeneration ?</a:t>
            </a:r>
          </a:p>
          <a:p>
            <a:pPr marL="285750" indent="-285750">
              <a:buFont typeface="Arial" panose="020B0604020202020204" pitchFamily="34" charset="0"/>
              <a:buChar char="•"/>
            </a:pPr>
            <a:r>
              <a:rPr lang="de-AT" dirty="0"/>
              <a:t>Niedrigere Re OP Rate im Anschlusssegment im </a:t>
            </a:r>
            <a:r>
              <a:rPr lang="de-AT" dirty="0" err="1"/>
              <a:t>Vgl</a:t>
            </a:r>
            <a:r>
              <a:rPr lang="de-AT" dirty="0"/>
              <a:t> zur Fusion?</a:t>
            </a:r>
          </a:p>
          <a:p>
            <a:pPr marL="285750" indent="-285750">
              <a:buFont typeface="Arial" panose="020B0604020202020204" pitchFamily="34" charset="0"/>
              <a:buChar char="•"/>
            </a:pPr>
            <a:r>
              <a:rPr lang="de-AT" dirty="0">
                <a:highlight>
                  <a:srgbClr val="00FF00"/>
                </a:highlight>
              </a:rPr>
              <a:t>Sekundäre Fusion des </a:t>
            </a:r>
            <a:r>
              <a:rPr lang="de-AT" dirty="0" err="1">
                <a:highlight>
                  <a:srgbClr val="00FF00"/>
                </a:highlight>
              </a:rPr>
              <a:t>index</a:t>
            </a:r>
            <a:r>
              <a:rPr lang="de-AT" dirty="0">
                <a:highlight>
                  <a:srgbClr val="00FF00"/>
                </a:highlight>
              </a:rPr>
              <a:t> </a:t>
            </a:r>
            <a:r>
              <a:rPr lang="de-AT" dirty="0" err="1">
                <a:highlight>
                  <a:srgbClr val="00FF00"/>
                </a:highlight>
              </a:rPr>
              <a:t>level</a:t>
            </a:r>
            <a:r>
              <a:rPr lang="de-AT" dirty="0">
                <a:highlight>
                  <a:srgbClr val="00FF00"/>
                </a:highlight>
              </a:rPr>
              <a:t> im </a:t>
            </a:r>
            <a:r>
              <a:rPr lang="de-AT" dirty="0" err="1">
                <a:highlight>
                  <a:srgbClr val="00FF00"/>
                </a:highlight>
              </a:rPr>
              <a:t>long</a:t>
            </a:r>
            <a:r>
              <a:rPr lang="de-AT" dirty="0">
                <a:highlight>
                  <a:srgbClr val="00FF00"/>
                </a:highlight>
              </a:rPr>
              <a:t> </a:t>
            </a:r>
            <a:r>
              <a:rPr lang="de-AT" dirty="0" err="1">
                <a:highlight>
                  <a:srgbClr val="00FF00"/>
                </a:highlight>
              </a:rPr>
              <a:t>term</a:t>
            </a:r>
            <a:r>
              <a:rPr lang="de-AT" dirty="0">
                <a:highlight>
                  <a:srgbClr val="00FF00"/>
                </a:highlight>
              </a:rPr>
              <a:t> FU?</a:t>
            </a:r>
          </a:p>
        </p:txBody>
      </p:sp>
      <p:pic>
        <p:nvPicPr>
          <p:cNvPr id="15" name="Picture 1029" descr="DSCN3395">
            <a:extLst>
              <a:ext uri="{FF2B5EF4-FFF2-40B4-BE49-F238E27FC236}">
                <a16:creationId xmlns:a16="http://schemas.microsoft.com/office/drawing/2014/main" xmlns="" id="{D80DFAEC-11CB-46AE-8F07-CCA4589F5F4F}"/>
              </a:ext>
            </a:extLst>
          </p:cNvPr>
          <p:cNvPicPr>
            <a:picLocks noChangeAspect="1" noChangeArrowheads="1"/>
          </p:cNvPicPr>
          <p:nvPr/>
        </p:nvPicPr>
        <p:blipFill>
          <a:blip r:embed="rId4"/>
          <a:srcRect/>
          <a:stretch>
            <a:fillRect/>
          </a:stretch>
        </p:blipFill>
        <p:spPr bwMode="auto">
          <a:xfrm>
            <a:off x="6380905" y="1022506"/>
            <a:ext cx="2280294" cy="2646129"/>
          </a:xfrm>
          <a:prstGeom prst="rect">
            <a:avLst/>
          </a:prstGeom>
          <a:noFill/>
          <a:ln w="9525">
            <a:noFill/>
            <a:miter lim="800000"/>
            <a:headEnd/>
            <a:tailEnd/>
          </a:ln>
        </p:spPr>
      </p:pic>
      <p:cxnSp>
        <p:nvCxnSpPr>
          <p:cNvPr id="9" name="Gerade Verbindung mit Pfeil 8">
            <a:extLst>
              <a:ext uri="{FF2B5EF4-FFF2-40B4-BE49-F238E27FC236}">
                <a16:creationId xmlns:a16="http://schemas.microsoft.com/office/drawing/2014/main" xmlns="" id="{3D6FD4AA-CF1E-4085-AECC-0E72CF748CD1}"/>
              </a:ext>
            </a:extLst>
          </p:cNvPr>
          <p:cNvCxnSpPr>
            <a:cxnSpLocks/>
          </p:cNvCxnSpPr>
          <p:nvPr/>
        </p:nvCxnSpPr>
        <p:spPr>
          <a:xfrm flipH="1">
            <a:off x="7909313" y="2244284"/>
            <a:ext cx="704335" cy="528799"/>
          </a:xfrm>
          <a:prstGeom prst="straightConnector1">
            <a:avLst/>
          </a:prstGeom>
          <a:ln w="57150">
            <a:solidFill>
              <a:srgbClr val="E7344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7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9EA5039F-56A8-4BD8-80ED-AA0C75EA6F17}"/>
              </a:ext>
            </a:extLst>
          </p:cNvPr>
          <p:cNvSpPr txBox="1"/>
          <p:nvPr/>
        </p:nvSpPr>
        <p:spPr>
          <a:xfrm>
            <a:off x="848047" y="442218"/>
            <a:ext cx="2993127" cy="461665"/>
          </a:xfrm>
          <a:prstGeom prst="rect">
            <a:avLst/>
          </a:prstGeom>
          <a:noFill/>
          <a:ln w="38100">
            <a:solidFill>
              <a:srgbClr val="E73440"/>
            </a:solidFill>
          </a:ln>
        </p:spPr>
        <p:txBody>
          <a:bodyPr wrap="none" rtlCol="0">
            <a:spAutoFit/>
          </a:bodyPr>
          <a:lstStyle/>
          <a:p>
            <a:r>
              <a:rPr lang="de-AT" sz="2400" dirty="0"/>
              <a:t>Operationsverfahren</a:t>
            </a:r>
          </a:p>
        </p:txBody>
      </p:sp>
      <p:pic>
        <p:nvPicPr>
          <p:cNvPr id="4" name="Grafik 3">
            <a:extLst>
              <a:ext uri="{FF2B5EF4-FFF2-40B4-BE49-F238E27FC236}">
                <a16:creationId xmlns:a16="http://schemas.microsoft.com/office/drawing/2014/main" xmlns="" id="{EC693B8B-1CD7-4768-83FB-C7BA3982142A}"/>
              </a:ext>
            </a:extLst>
          </p:cNvPr>
          <p:cNvPicPr>
            <a:picLocks noChangeAspect="1"/>
          </p:cNvPicPr>
          <p:nvPr/>
        </p:nvPicPr>
        <p:blipFill>
          <a:blip r:embed="rId3"/>
          <a:stretch>
            <a:fillRect/>
          </a:stretch>
        </p:blipFill>
        <p:spPr>
          <a:xfrm>
            <a:off x="4418388" y="229333"/>
            <a:ext cx="1401439" cy="1024128"/>
          </a:xfrm>
          <a:prstGeom prst="rect">
            <a:avLst/>
          </a:prstGeom>
        </p:spPr>
      </p:pic>
      <p:sp>
        <p:nvSpPr>
          <p:cNvPr id="14" name="Textfeld 13">
            <a:extLst>
              <a:ext uri="{FF2B5EF4-FFF2-40B4-BE49-F238E27FC236}">
                <a16:creationId xmlns:a16="http://schemas.microsoft.com/office/drawing/2014/main" xmlns="" id="{FDBDB686-B284-4192-B0C4-F764DF9C00D7}"/>
              </a:ext>
            </a:extLst>
          </p:cNvPr>
          <p:cNvSpPr txBox="1"/>
          <p:nvPr/>
        </p:nvSpPr>
        <p:spPr>
          <a:xfrm>
            <a:off x="518863" y="1122934"/>
            <a:ext cx="7111947" cy="646331"/>
          </a:xfrm>
          <a:prstGeom prst="rect">
            <a:avLst/>
          </a:prstGeom>
          <a:noFill/>
          <a:ln w="38100">
            <a:solidFill>
              <a:srgbClr val="E73440"/>
            </a:solidFill>
          </a:ln>
        </p:spPr>
        <p:txBody>
          <a:bodyPr wrap="none" rtlCol="0">
            <a:spAutoFit/>
          </a:bodyPr>
          <a:lstStyle/>
          <a:p>
            <a:pPr marL="285750" indent="-285750">
              <a:buFont typeface="Arial" panose="020B0604020202020204" pitchFamily="34" charset="0"/>
              <a:buChar char="•"/>
            </a:pPr>
            <a:r>
              <a:rPr lang="de-AT" dirty="0"/>
              <a:t>Positive Beeinflussung der Anschlussdegeneration ?</a:t>
            </a:r>
          </a:p>
          <a:p>
            <a:pPr marL="285750" indent="-285750">
              <a:buFont typeface="Arial" panose="020B0604020202020204" pitchFamily="34" charset="0"/>
              <a:buChar char="•"/>
            </a:pPr>
            <a:r>
              <a:rPr lang="de-AT" dirty="0"/>
              <a:t>Niedrigere Re OP Rate im Anschlusssegment im </a:t>
            </a:r>
            <a:r>
              <a:rPr lang="de-AT" dirty="0" err="1"/>
              <a:t>Vgl</a:t>
            </a:r>
            <a:r>
              <a:rPr lang="de-AT" dirty="0"/>
              <a:t> zur Fusion?</a:t>
            </a:r>
          </a:p>
        </p:txBody>
      </p:sp>
      <p:graphicFrame>
        <p:nvGraphicFramePr>
          <p:cNvPr id="6" name="Tabelle 5">
            <a:extLst>
              <a:ext uri="{FF2B5EF4-FFF2-40B4-BE49-F238E27FC236}">
                <a16:creationId xmlns:a16="http://schemas.microsoft.com/office/drawing/2014/main" xmlns="" id="{88BC0A16-3AF1-4351-8387-A482EDF843FA}"/>
              </a:ext>
            </a:extLst>
          </p:cNvPr>
          <p:cNvGraphicFramePr>
            <a:graphicFrameLocks noGrp="1"/>
          </p:cNvGraphicFramePr>
          <p:nvPr>
            <p:extLst>
              <p:ext uri="{D42A27DB-BD31-4B8C-83A1-F6EECF244321}">
                <p14:modId xmlns:p14="http://schemas.microsoft.com/office/powerpoint/2010/main" val="854924258"/>
              </p:ext>
            </p:extLst>
          </p:nvPr>
        </p:nvGraphicFramePr>
        <p:xfrm>
          <a:off x="848047" y="2071859"/>
          <a:ext cx="6574971" cy="4176563"/>
        </p:xfrm>
        <a:graphic>
          <a:graphicData uri="http://schemas.openxmlformats.org/drawingml/2006/table">
            <a:tbl>
              <a:tblPr firstRow="1" bandRow="1">
                <a:tableStyleId>{5C22544A-7EE6-4342-B048-85BDC9FD1C3A}</a:tableStyleId>
              </a:tblPr>
              <a:tblGrid>
                <a:gridCol w="2086539">
                  <a:extLst>
                    <a:ext uri="{9D8B030D-6E8A-4147-A177-3AD203B41FA5}">
                      <a16:colId xmlns:a16="http://schemas.microsoft.com/office/drawing/2014/main" xmlns="" val="2475238981"/>
                    </a:ext>
                  </a:extLst>
                </a:gridCol>
                <a:gridCol w="1520456">
                  <a:extLst>
                    <a:ext uri="{9D8B030D-6E8A-4147-A177-3AD203B41FA5}">
                      <a16:colId xmlns:a16="http://schemas.microsoft.com/office/drawing/2014/main" xmlns="" val="687899798"/>
                    </a:ext>
                  </a:extLst>
                </a:gridCol>
                <a:gridCol w="1407855">
                  <a:extLst>
                    <a:ext uri="{9D8B030D-6E8A-4147-A177-3AD203B41FA5}">
                      <a16:colId xmlns:a16="http://schemas.microsoft.com/office/drawing/2014/main" xmlns="" val="4279706087"/>
                    </a:ext>
                  </a:extLst>
                </a:gridCol>
                <a:gridCol w="1560121">
                  <a:extLst>
                    <a:ext uri="{9D8B030D-6E8A-4147-A177-3AD203B41FA5}">
                      <a16:colId xmlns:a16="http://schemas.microsoft.com/office/drawing/2014/main" xmlns="" val="2810547059"/>
                    </a:ext>
                  </a:extLst>
                </a:gridCol>
              </a:tblGrid>
              <a:tr h="628811">
                <a:tc>
                  <a:txBody>
                    <a:bodyPr/>
                    <a:lstStyle/>
                    <a:p>
                      <a:r>
                        <a:rPr lang="de-AT" dirty="0"/>
                        <a:t>Autor</a:t>
                      </a:r>
                    </a:p>
                  </a:txBody>
                  <a:tcPr/>
                </a:tc>
                <a:tc>
                  <a:txBody>
                    <a:bodyPr/>
                    <a:lstStyle/>
                    <a:p>
                      <a:r>
                        <a:rPr lang="de-AT" dirty="0"/>
                        <a:t>ACDF </a:t>
                      </a:r>
                      <a:r>
                        <a:rPr lang="de-AT" dirty="0" err="1"/>
                        <a:t>ReOP</a:t>
                      </a:r>
                      <a:r>
                        <a:rPr lang="de-AT" dirty="0"/>
                        <a:t> (ASD)</a:t>
                      </a:r>
                    </a:p>
                  </a:txBody>
                  <a:tcPr/>
                </a:tc>
                <a:tc>
                  <a:txBody>
                    <a:bodyPr/>
                    <a:lstStyle/>
                    <a:p>
                      <a:r>
                        <a:rPr lang="de-AT" dirty="0"/>
                        <a:t>TDR </a:t>
                      </a:r>
                      <a:r>
                        <a:rPr lang="de-AT" dirty="0" err="1"/>
                        <a:t>ReOP</a:t>
                      </a:r>
                      <a:r>
                        <a:rPr lang="de-AT" dirty="0"/>
                        <a:t> (ASD)</a:t>
                      </a:r>
                    </a:p>
                  </a:txBody>
                  <a:tcPr/>
                </a:tc>
                <a:tc>
                  <a:txBody>
                    <a:bodyPr/>
                    <a:lstStyle/>
                    <a:p>
                      <a:r>
                        <a:rPr lang="de-AT" dirty="0"/>
                        <a:t>P </a:t>
                      </a:r>
                      <a:r>
                        <a:rPr lang="de-AT" dirty="0" err="1"/>
                        <a:t>value</a:t>
                      </a:r>
                      <a:endParaRPr lang="de-AT" dirty="0"/>
                    </a:p>
                  </a:txBody>
                  <a:tcPr/>
                </a:tc>
                <a:extLst>
                  <a:ext uri="{0D108BD9-81ED-4DB2-BD59-A6C34878D82A}">
                    <a16:rowId xmlns:a16="http://schemas.microsoft.com/office/drawing/2014/main" xmlns="" val="229650240"/>
                  </a:ext>
                </a:extLst>
              </a:tr>
              <a:tr h="594787">
                <a:tc>
                  <a:txBody>
                    <a:bodyPr/>
                    <a:lstStyle/>
                    <a:p>
                      <a:r>
                        <a:rPr lang="de-AT" sz="1600" dirty="0"/>
                        <a:t>Chang K. et al</a:t>
                      </a:r>
                    </a:p>
                    <a:p>
                      <a:r>
                        <a:rPr lang="de-AT" sz="1600" dirty="0"/>
                        <a:t>9RCTs (2017)</a:t>
                      </a:r>
                    </a:p>
                  </a:txBody>
                  <a:tcPr/>
                </a:tc>
                <a:tc>
                  <a:txBody>
                    <a:bodyPr/>
                    <a:lstStyle/>
                    <a:p>
                      <a:r>
                        <a:rPr lang="de-AT" sz="1600" dirty="0"/>
                        <a:t>6.0 %</a:t>
                      </a:r>
                    </a:p>
                  </a:txBody>
                  <a:tcPr/>
                </a:tc>
                <a:tc>
                  <a:txBody>
                    <a:bodyPr/>
                    <a:lstStyle/>
                    <a:p>
                      <a:r>
                        <a:rPr lang="de-AT" sz="1600" dirty="0"/>
                        <a:t>3.1%</a:t>
                      </a:r>
                    </a:p>
                  </a:txBody>
                  <a:tcPr/>
                </a:tc>
                <a:tc>
                  <a:txBody>
                    <a:bodyPr/>
                    <a:lstStyle/>
                    <a:p>
                      <a:r>
                        <a:rPr lang="de-AT" sz="1600" dirty="0"/>
                        <a:t>&lt;0,05</a:t>
                      </a:r>
                    </a:p>
                  </a:txBody>
                  <a:tcPr/>
                </a:tc>
                <a:extLst>
                  <a:ext uri="{0D108BD9-81ED-4DB2-BD59-A6C34878D82A}">
                    <a16:rowId xmlns:a16="http://schemas.microsoft.com/office/drawing/2014/main" xmlns="" val="1322110416"/>
                  </a:ext>
                </a:extLst>
              </a:tr>
              <a:tr h="1059368">
                <a:tc>
                  <a:txBody>
                    <a:bodyPr/>
                    <a:lstStyle/>
                    <a:p>
                      <a:r>
                        <a:rPr lang="de-AT" sz="1600" dirty="0"/>
                        <a:t>Jackson RJ et al</a:t>
                      </a:r>
                    </a:p>
                    <a:p>
                      <a:r>
                        <a:rPr lang="de-AT" sz="1600" dirty="0"/>
                        <a:t>MC/ RCT, n=599</a:t>
                      </a:r>
                    </a:p>
                    <a:p>
                      <a:r>
                        <a:rPr lang="de-AT" sz="1600" dirty="0"/>
                        <a:t>5 J FU (2016)</a:t>
                      </a:r>
                    </a:p>
                  </a:txBody>
                  <a:tcPr/>
                </a:tc>
                <a:tc>
                  <a:txBody>
                    <a:bodyPr/>
                    <a:lstStyle/>
                    <a:p>
                      <a:r>
                        <a:rPr lang="de-AT" sz="1600" dirty="0"/>
                        <a:t>17,3 %</a:t>
                      </a:r>
                    </a:p>
                  </a:txBody>
                  <a:tcPr/>
                </a:tc>
                <a:tc>
                  <a:txBody>
                    <a:bodyPr/>
                    <a:lstStyle/>
                    <a:p>
                      <a:r>
                        <a:rPr lang="de-AT" sz="1600" dirty="0"/>
                        <a:t>4,5%</a:t>
                      </a:r>
                    </a:p>
                  </a:txBody>
                  <a:tcPr/>
                </a:tc>
                <a:tc>
                  <a:txBody>
                    <a:bodyPr/>
                    <a:lstStyle/>
                    <a:p>
                      <a:r>
                        <a:rPr lang="de-AT" sz="1600" dirty="0"/>
                        <a:t>&lt;0,05</a:t>
                      </a:r>
                    </a:p>
                  </a:txBody>
                  <a:tcPr/>
                </a:tc>
                <a:extLst>
                  <a:ext uri="{0D108BD9-81ED-4DB2-BD59-A6C34878D82A}">
                    <a16:rowId xmlns:a16="http://schemas.microsoft.com/office/drawing/2014/main" xmlns="" val="1732059004"/>
                  </a:ext>
                </a:extLst>
              </a:tr>
              <a:tr h="1059368">
                <a:tc>
                  <a:txBody>
                    <a:bodyPr/>
                    <a:lstStyle/>
                    <a:p>
                      <a:r>
                        <a:rPr lang="de-AT" sz="1600" dirty="0"/>
                        <a:t>Blumenthal S., </a:t>
                      </a:r>
                      <a:r>
                        <a:rPr lang="de-AT" sz="1600" dirty="0" err="1"/>
                        <a:t>Zigler</a:t>
                      </a:r>
                      <a:r>
                        <a:rPr lang="de-AT" sz="1600" dirty="0"/>
                        <a:t> J.; N=136; FU 24-98m (2013)</a:t>
                      </a:r>
                    </a:p>
                  </a:txBody>
                  <a:tcPr/>
                </a:tc>
                <a:tc>
                  <a:txBody>
                    <a:bodyPr/>
                    <a:lstStyle/>
                    <a:p>
                      <a:r>
                        <a:rPr lang="de-AT" sz="1600" dirty="0"/>
                        <a:t>13,5%</a:t>
                      </a:r>
                    </a:p>
                  </a:txBody>
                  <a:tcPr/>
                </a:tc>
                <a:tc>
                  <a:txBody>
                    <a:bodyPr/>
                    <a:lstStyle/>
                    <a:p>
                      <a:r>
                        <a:rPr lang="de-AT" sz="1600" dirty="0"/>
                        <a:t>4,8%</a:t>
                      </a:r>
                    </a:p>
                  </a:txBody>
                  <a:tcPr/>
                </a:tc>
                <a:tc>
                  <a:txBody>
                    <a:bodyPr/>
                    <a:lstStyle/>
                    <a:p>
                      <a:r>
                        <a:rPr lang="de-AT" sz="1600" dirty="0"/>
                        <a:t>&lt;0,05</a:t>
                      </a:r>
                    </a:p>
                  </a:txBody>
                  <a:tcPr/>
                </a:tc>
                <a:extLst>
                  <a:ext uri="{0D108BD9-81ED-4DB2-BD59-A6C34878D82A}">
                    <a16:rowId xmlns:a16="http://schemas.microsoft.com/office/drawing/2014/main" xmlns="" val="4227894808"/>
                  </a:ext>
                </a:extLst>
              </a:tr>
              <a:tr h="458700">
                <a:tc>
                  <a:txBody>
                    <a:bodyPr/>
                    <a:lstStyle/>
                    <a:p>
                      <a:r>
                        <a:rPr lang="de-AT" sz="1600" dirty="0" err="1"/>
                        <a:t>Verma</a:t>
                      </a:r>
                      <a:r>
                        <a:rPr lang="de-AT" sz="1600" dirty="0"/>
                        <a:t>, </a:t>
                      </a:r>
                      <a:r>
                        <a:rPr lang="de-AT" sz="1600" dirty="0" err="1"/>
                        <a:t>Hilibrand</a:t>
                      </a:r>
                      <a:r>
                        <a:rPr lang="de-AT" sz="1600" dirty="0"/>
                        <a:t>, </a:t>
                      </a:r>
                      <a:r>
                        <a:rPr lang="de-AT" sz="1600" dirty="0" err="1"/>
                        <a:t>Vaccaro</a:t>
                      </a:r>
                      <a:r>
                        <a:rPr lang="de-AT" sz="1600" dirty="0"/>
                        <a:t>; </a:t>
                      </a:r>
                      <a:r>
                        <a:rPr lang="de-AT" sz="1600" dirty="0" err="1"/>
                        <a:t>Meta</a:t>
                      </a:r>
                      <a:r>
                        <a:rPr lang="de-AT" sz="1600" dirty="0"/>
                        <a:t>. , N=1110 (2013)</a:t>
                      </a:r>
                    </a:p>
                  </a:txBody>
                  <a:tcPr/>
                </a:tc>
                <a:tc>
                  <a:txBody>
                    <a:bodyPr/>
                    <a:lstStyle/>
                    <a:p>
                      <a:r>
                        <a:rPr lang="de-AT" sz="1600" dirty="0"/>
                        <a:t>6,9%</a:t>
                      </a:r>
                    </a:p>
                  </a:txBody>
                  <a:tcPr/>
                </a:tc>
                <a:tc>
                  <a:txBody>
                    <a:bodyPr/>
                    <a:lstStyle/>
                    <a:p>
                      <a:r>
                        <a:rPr lang="de-AT" sz="1600" dirty="0"/>
                        <a:t>5,1 %</a:t>
                      </a:r>
                    </a:p>
                  </a:txBody>
                  <a:tcPr/>
                </a:tc>
                <a:tc>
                  <a:txBody>
                    <a:bodyPr/>
                    <a:lstStyle/>
                    <a:p>
                      <a:r>
                        <a:rPr lang="de-AT" sz="1600" dirty="0"/>
                        <a:t>=0,44</a:t>
                      </a:r>
                    </a:p>
                  </a:txBody>
                  <a:tcPr/>
                </a:tc>
                <a:extLst>
                  <a:ext uri="{0D108BD9-81ED-4DB2-BD59-A6C34878D82A}">
                    <a16:rowId xmlns:a16="http://schemas.microsoft.com/office/drawing/2014/main" xmlns="" val="1682785002"/>
                  </a:ext>
                </a:extLst>
              </a:tr>
            </a:tbl>
          </a:graphicData>
        </a:graphic>
      </p:graphicFrame>
      <p:sp>
        <p:nvSpPr>
          <p:cNvPr id="3" name="Rechteck: abgerundete Ecken 2">
            <a:extLst>
              <a:ext uri="{FF2B5EF4-FFF2-40B4-BE49-F238E27FC236}">
                <a16:creationId xmlns:a16="http://schemas.microsoft.com/office/drawing/2014/main" xmlns="" id="{F5B6F9B5-A27F-4DC7-8DB6-21BB867A94C1}"/>
              </a:ext>
            </a:extLst>
          </p:cNvPr>
          <p:cNvSpPr/>
          <p:nvPr/>
        </p:nvSpPr>
        <p:spPr>
          <a:xfrm>
            <a:off x="754912" y="2668769"/>
            <a:ext cx="6751674" cy="2626242"/>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9498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9EA5039F-56A8-4BD8-80ED-AA0C75EA6F17}"/>
              </a:ext>
            </a:extLst>
          </p:cNvPr>
          <p:cNvSpPr txBox="1"/>
          <p:nvPr/>
        </p:nvSpPr>
        <p:spPr>
          <a:xfrm>
            <a:off x="848047" y="442218"/>
            <a:ext cx="2993127" cy="461665"/>
          </a:xfrm>
          <a:prstGeom prst="rect">
            <a:avLst/>
          </a:prstGeom>
          <a:noFill/>
          <a:ln w="38100">
            <a:solidFill>
              <a:srgbClr val="E73440"/>
            </a:solidFill>
          </a:ln>
        </p:spPr>
        <p:txBody>
          <a:bodyPr wrap="none" rtlCol="0">
            <a:spAutoFit/>
          </a:bodyPr>
          <a:lstStyle/>
          <a:p>
            <a:r>
              <a:rPr lang="de-AT" sz="2400" dirty="0"/>
              <a:t>Operationsverfahren</a:t>
            </a:r>
          </a:p>
        </p:txBody>
      </p:sp>
      <p:pic>
        <p:nvPicPr>
          <p:cNvPr id="4" name="Grafik 3">
            <a:extLst>
              <a:ext uri="{FF2B5EF4-FFF2-40B4-BE49-F238E27FC236}">
                <a16:creationId xmlns:a16="http://schemas.microsoft.com/office/drawing/2014/main" xmlns="" id="{EC693B8B-1CD7-4768-83FB-C7BA3982142A}"/>
              </a:ext>
            </a:extLst>
          </p:cNvPr>
          <p:cNvPicPr>
            <a:picLocks noChangeAspect="1"/>
          </p:cNvPicPr>
          <p:nvPr/>
        </p:nvPicPr>
        <p:blipFill>
          <a:blip r:embed="rId3"/>
          <a:stretch>
            <a:fillRect/>
          </a:stretch>
        </p:blipFill>
        <p:spPr>
          <a:xfrm>
            <a:off x="4418388" y="229333"/>
            <a:ext cx="1401439" cy="1024128"/>
          </a:xfrm>
          <a:prstGeom prst="rect">
            <a:avLst/>
          </a:prstGeom>
        </p:spPr>
      </p:pic>
      <p:sp>
        <p:nvSpPr>
          <p:cNvPr id="14" name="Textfeld 13">
            <a:extLst>
              <a:ext uri="{FF2B5EF4-FFF2-40B4-BE49-F238E27FC236}">
                <a16:creationId xmlns:a16="http://schemas.microsoft.com/office/drawing/2014/main" xmlns="" id="{FDBDB686-B284-4192-B0C4-F764DF9C00D7}"/>
              </a:ext>
            </a:extLst>
          </p:cNvPr>
          <p:cNvSpPr txBox="1"/>
          <p:nvPr/>
        </p:nvSpPr>
        <p:spPr>
          <a:xfrm>
            <a:off x="518863" y="1122934"/>
            <a:ext cx="7111947" cy="646331"/>
          </a:xfrm>
          <a:prstGeom prst="rect">
            <a:avLst/>
          </a:prstGeom>
          <a:noFill/>
          <a:ln w="38100">
            <a:solidFill>
              <a:srgbClr val="E73440"/>
            </a:solidFill>
          </a:ln>
        </p:spPr>
        <p:txBody>
          <a:bodyPr wrap="none" rtlCol="0">
            <a:spAutoFit/>
          </a:bodyPr>
          <a:lstStyle/>
          <a:p>
            <a:pPr marL="285750" indent="-285750">
              <a:buFont typeface="Arial" panose="020B0604020202020204" pitchFamily="34" charset="0"/>
              <a:buChar char="•"/>
            </a:pPr>
            <a:r>
              <a:rPr lang="de-AT" dirty="0"/>
              <a:t>Positive Beeinflussung der Anschlussdegeneration ?</a:t>
            </a:r>
          </a:p>
          <a:p>
            <a:pPr marL="285750" indent="-285750">
              <a:buFont typeface="Arial" panose="020B0604020202020204" pitchFamily="34" charset="0"/>
              <a:buChar char="•"/>
            </a:pPr>
            <a:r>
              <a:rPr lang="de-AT" dirty="0"/>
              <a:t>Niedrigere Re OP Rate im Anschlusssegment im </a:t>
            </a:r>
            <a:r>
              <a:rPr lang="de-AT" dirty="0" err="1"/>
              <a:t>Vgl</a:t>
            </a:r>
            <a:r>
              <a:rPr lang="de-AT" dirty="0"/>
              <a:t> zur Fusion?</a:t>
            </a:r>
          </a:p>
        </p:txBody>
      </p:sp>
      <p:graphicFrame>
        <p:nvGraphicFramePr>
          <p:cNvPr id="6" name="Tabelle 5">
            <a:extLst>
              <a:ext uri="{FF2B5EF4-FFF2-40B4-BE49-F238E27FC236}">
                <a16:creationId xmlns:a16="http://schemas.microsoft.com/office/drawing/2014/main" xmlns="" id="{88BC0A16-3AF1-4351-8387-A482EDF843FA}"/>
              </a:ext>
            </a:extLst>
          </p:cNvPr>
          <p:cNvGraphicFramePr>
            <a:graphicFrameLocks noGrp="1"/>
          </p:cNvGraphicFramePr>
          <p:nvPr>
            <p:extLst/>
          </p:nvPr>
        </p:nvGraphicFramePr>
        <p:xfrm>
          <a:off x="848047" y="2071859"/>
          <a:ext cx="6574971" cy="4176563"/>
        </p:xfrm>
        <a:graphic>
          <a:graphicData uri="http://schemas.openxmlformats.org/drawingml/2006/table">
            <a:tbl>
              <a:tblPr firstRow="1" bandRow="1">
                <a:tableStyleId>{5C22544A-7EE6-4342-B048-85BDC9FD1C3A}</a:tableStyleId>
              </a:tblPr>
              <a:tblGrid>
                <a:gridCol w="2086539">
                  <a:extLst>
                    <a:ext uri="{9D8B030D-6E8A-4147-A177-3AD203B41FA5}">
                      <a16:colId xmlns:a16="http://schemas.microsoft.com/office/drawing/2014/main" xmlns="" val="2475238981"/>
                    </a:ext>
                  </a:extLst>
                </a:gridCol>
                <a:gridCol w="1520456">
                  <a:extLst>
                    <a:ext uri="{9D8B030D-6E8A-4147-A177-3AD203B41FA5}">
                      <a16:colId xmlns:a16="http://schemas.microsoft.com/office/drawing/2014/main" xmlns="" val="687899798"/>
                    </a:ext>
                  </a:extLst>
                </a:gridCol>
                <a:gridCol w="1407855">
                  <a:extLst>
                    <a:ext uri="{9D8B030D-6E8A-4147-A177-3AD203B41FA5}">
                      <a16:colId xmlns:a16="http://schemas.microsoft.com/office/drawing/2014/main" xmlns="" val="4279706087"/>
                    </a:ext>
                  </a:extLst>
                </a:gridCol>
                <a:gridCol w="1560121">
                  <a:extLst>
                    <a:ext uri="{9D8B030D-6E8A-4147-A177-3AD203B41FA5}">
                      <a16:colId xmlns:a16="http://schemas.microsoft.com/office/drawing/2014/main" xmlns="" val="2810547059"/>
                    </a:ext>
                  </a:extLst>
                </a:gridCol>
              </a:tblGrid>
              <a:tr h="628811">
                <a:tc>
                  <a:txBody>
                    <a:bodyPr/>
                    <a:lstStyle/>
                    <a:p>
                      <a:r>
                        <a:rPr lang="de-AT" dirty="0"/>
                        <a:t>Autor</a:t>
                      </a:r>
                    </a:p>
                  </a:txBody>
                  <a:tcPr/>
                </a:tc>
                <a:tc>
                  <a:txBody>
                    <a:bodyPr/>
                    <a:lstStyle/>
                    <a:p>
                      <a:r>
                        <a:rPr lang="de-AT" dirty="0"/>
                        <a:t>ACDF </a:t>
                      </a:r>
                      <a:r>
                        <a:rPr lang="de-AT" dirty="0" err="1"/>
                        <a:t>ReOP</a:t>
                      </a:r>
                      <a:r>
                        <a:rPr lang="de-AT" dirty="0"/>
                        <a:t> (ASD)</a:t>
                      </a:r>
                    </a:p>
                  </a:txBody>
                  <a:tcPr/>
                </a:tc>
                <a:tc>
                  <a:txBody>
                    <a:bodyPr/>
                    <a:lstStyle/>
                    <a:p>
                      <a:r>
                        <a:rPr lang="de-AT" dirty="0"/>
                        <a:t>TDR </a:t>
                      </a:r>
                      <a:r>
                        <a:rPr lang="de-AT" dirty="0" err="1"/>
                        <a:t>ReOP</a:t>
                      </a:r>
                      <a:r>
                        <a:rPr lang="de-AT" dirty="0"/>
                        <a:t> (ASD)</a:t>
                      </a:r>
                    </a:p>
                  </a:txBody>
                  <a:tcPr/>
                </a:tc>
                <a:tc>
                  <a:txBody>
                    <a:bodyPr/>
                    <a:lstStyle/>
                    <a:p>
                      <a:r>
                        <a:rPr lang="de-AT" dirty="0"/>
                        <a:t>P </a:t>
                      </a:r>
                      <a:r>
                        <a:rPr lang="de-AT" dirty="0" err="1"/>
                        <a:t>value</a:t>
                      </a:r>
                      <a:endParaRPr lang="de-AT" dirty="0"/>
                    </a:p>
                  </a:txBody>
                  <a:tcPr/>
                </a:tc>
                <a:extLst>
                  <a:ext uri="{0D108BD9-81ED-4DB2-BD59-A6C34878D82A}">
                    <a16:rowId xmlns:a16="http://schemas.microsoft.com/office/drawing/2014/main" xmlns="" val="229650240"/>
                  </a:ext>
                </a:extLst>
              </a:tr>
              <a:tr h="594787">
                <a:tc>
                  <a:txBody>
                    <a:bodyPr/>
                    <a:lstStyle/>
                    <a:p>
                      <a:r>
                        <a:rPr lang="de-AT" sz="1600" dirty="0"/>
                        <a:t>Chang K. et al</a:t>
                      </a:r>
                    </a:p>
                    <a:p>
                      <a:r>
                        <a:rPr lang="de-AT" sz="1600" dirty="0"/>
                        <a:t>9RCTs (2017)</a:t>
                      </a:r>
                    </a:p>
                  </a:txBody>
                  <a:tcPr/>
                </a:tc>
                <a:tc>
                  <a:txBody>
                    <a:bodyPr/>
                    <a:lstStyle/>
                    <a:p>
                      <a:r>
                        <a:rPr lang="de-AT" sz="1600" dirty="0"/>
                        <a:t>6.0 %</a:t>
                      </a:r>
                    </a:p>
                  </a:txBody>
                  <a:tcPr/>
                </a:tc>
                <a:tc>
                  <a:txBody>
                    <a:bodyPr/>
                    <a:lstStyle/>
                    <a:p>
                      <a:r>
                        <a:rPr lang="de-AT" sz="1600" dirty="0"/>
                        <a:t>3.1%</a:t>
                      </a:r>
                    </a:p>
                  </a:txBody>
                  <a:tcPr/>
                </a:tc>
                <a:tc>
                  <a:txBody>
                    <a:bodyPr/>
                    <a:lstStyle/>
                    <a:p>
                      <a:r>
                        <a:rPr lang="de-AT" sz="1600" dirty="0"/>
                        <a:t>&lt;0,05</a:t>
                      </a:r>
                    </a:p>
                  </a:txBody>
                  <a:tcPr/>
                </a:tc>
                <a:extLst>
                  <a:ext uri="{0D108BD9-81ED-4DB2-BD59-A6C34878D82A}">
                    <a16:rowId xmlns:a16="http://schemas.microsoft.com/office/drawing/2014/main" xmlns="" val="1322110416"/>
                  </a:ext>
                </a:extLst>
              </a:tr>
              <a:tr h="1059368">
                <a:tc>
                  <a:txBody>
                    <a:bodyPr/>
                    <a:lstStyle/>
                    <a:p>
                      <a:r>
                        <a:rPr lang="de-AT" sz="1600" dirty="0"/>
                        <a:t>Jackson RJ et al</a:t>
                      </a:r>
                    </a:p>
                    <a:p>
                      <a:r>
                        <a:rPr lang="de-AT" sz="1600" dirty="0"/>
                        <a:t>MC/ RCT, n=599</a:t>
                      </a:r>
                    </a:p>
                    <a:p>
                      <a:r>
                        <a:rPr lang="de-AT" sz="1600" dirty="0"/>
                        <a:t>5 J FU (2016)</a:t>
                      </a:r>
                    </a:p>
                  </a:txBody>
                  <a:tcPr/>
                </a:tc>
                <a:tc>
                  <a:txBody>
                    <a:bodyPr/>
                    <a:lstStyle/>
                    <a:p>
                      <a:r>
                        <a:rPr lang="de-AT" sz="1600" dirty="0"/>
                        <a:t>17,3 %</a:t>
                      </a:r>
                    </a:p>
                  </a:txBody>
                  <a:tcPr/>
                </a:tc>
                <a:tc>
                  <a:txBody>
                    <a:bodyPr/>
                    <a:lstStyle/>
                    <a:p>
                      <a:r>
                        <a:rPr lang="de-AT" sz="1600" dirty="0"/>
                        <a:t>4,5%</a:t>
                      </a:r>
                    </a:p>
                  </a:txBody>
                  <a:tcPr/>
                </a:tc>
                <a:tc>
                  <a:txBody>
                    <a:bodyPr/>
                    <a:lstStyle/>
                    <a:p>
                      <a:r>
                        <a:rPr lang="de-AT" sz="1600" dirty="0"/>
                        <a:t>&lt;0,05</a:t>
                      </a:r>
                    </a:p>
                  </a:txBody>
                  <a:tcPr/>
                </a:tc>
                <a:extLst>
                  <a:ext uri="{0D108BD9-81ED-4DB2-BD59-A6C34878D82A}">
                    <a16:rowId xmlns:a16="http://schemas.microsoft.com/office/drawing/2014/main" xmlns="" val="1732059004"/>
                  </a:ext>
                </a:extLst>
              </a:tr>
              <a:tr h="1059368">
                <a:tc>
                  <a:txBody>
                    <a:bodyPr/>
                    <a:lstStyle/>
                    <a:p>
                      <a:r>
                        <a:rPr lang="de-AT" sz="1600" dirty="0"/>
                        <a:t>Blumenthal S., </a:t>
                      </a:r>
                      <a:r>
                        <a:rPr lang="de-AT" sz="1600" dirty="0" err="1"/>
                        <a:t>Zigler</a:t>
                      </a:r>
                      <a:r>
                        <a:rPr lang="de-AT" sz="1600" dirty="0"/>
                        <a:t> J.; N=136; FU 24-98m (2013)</a:t>
                      </a:r>
                    </a:p>
                  </a:txBody>
                  <a:tcPr/>
                </a:tc>
                <a:tc>
                  <a:txBody>
                    <a:bodyPr/>
                    <a:lstStyle/>
                    <a:p>
                      <a:r>
                        <a:rPr lang="de-AT" sz="1600" dirty="0"/>
                        <a:t>13,5%</a:t>
                      </a:r>
                    </a:p>
                  </a:txBody>
                  <a:tcPr/>
                </a:tc>
                <a:tc>
                  <a:txBody>
                    <a:bodyPr/>
                    <a:lstStyle/>
                    <a:p>
                      <a:r>
                        <a:rPr lang="de-AT" sz="1600" dirty="0"/>
                        <a:t>4,8%</a:t>
                      </a:r>
                    </a:p>
                  </a:txBody>
                  <a:tcPr/>
                </a:tc>
                <a:tc>
                  <a:txBody>
                    <a:bodyPr/>
                    <a:lstStyle/>
                    <a:p>
                      <a:r>
                        <a:rPr lang="de-AT" sz="1600" dirty="0"/>
                        <a:t>&lt;0,05</a:t>
                      </a:r>
                    </a:p>
                  </a:txBody>
                  <a:tcPr/>
                </a:tc>
                <a:extLst>
                  <a:ext uri="{0D108BD9-81ED-4DB2-BD59-A6C34878D82A}">
                    <a16:rowId xmlns:a16="http://schemas.microsoft.com/office/drawing/2014/main" xmlns="" val="4227894808"/>
                  </a:ext>
                </a:extLst>
              </a:tr>
              <a:tr h="458700">
                <a:tc>
                  <a:txBody>
                    <a:bodyPr/>
                    <a:lstStyle/>
                    <a:p>
                      <a:r>
                        <a:rPr lang="de-AT" sz="1600" dirty="0" err="1"/>
                        <a:t>Verma</a:t>
                      </a:r>
                      <a:r>
                        <a:rPr lang="de-AT" sz="1600" dirty="0"/>
                        <a:t>, </a:t>
                      </a:r>
                      <a:r>
                        <a:rPr lang="de-AT" sz="1600" dirty="0" err="1"/>
                        <a:t>Hilibrand</a:t>
                      </a:r>
                      <a:r>
                        <a:rPr lang="de-AT" sz="1600" dirty="0"/>
                        <a:t>, </a:t>
                      </a:r>
                      <a:r>
                        <a:rPr lang="de-AT" sz="1600" dirty="0" err="1"/>
                        <a:t>Vaccaro</a:t>
                      </a:r>
                      <a:r>
                        <a:rPr lang="de-AT" sz="1600" dirty="0"/>
                        <a:t>; </a:t>
                      </a:r>
                      <a:r>
                        <a:rPr lang="de-AT" sz="1600" dirty="0" err="1"/>
                        <a:t>Meta</a:t>
                      </a:r>
                      <a:r>
                        <a:rPr lang="de-AT" sz="1600" dirty="0"/>
                        <a:t>. , N=1110 (2013)</a:t>
                      </a:r>
                    </a:p>
                  </a:txBody>
                  <a:tcPr/>
                </a:tc>
                <a:tc>
                  <a:txBody>
                    <a:bodyPr/>
                    <a:lstStyle/>
                    <a:p>
                      <a:r>
                        <a:rPr lang="de-AT" sz="1600" dirty="0"/>
                        <a:t>6,9%</a:t>
                      </a:r>
                    </a:p>
                  </a:txBody>
                  <a:tcPr/>
                </a:tc>
                <a:tc>
                  <a:txBody>
                    <a:bodyPr/>
                    <a:lstStyle/>
                    <a:p>
                      <a:r>
                        <a:rPr lang="de-AT" sz="1600" dirty="0"/>
                        <a:t>5,1 %</a:t>
                      </a:r>
                    </a:p>
                  </a:txBody>
                  <a:tcPr/>
                </a:tc>
                <a:tc>
                  <a:txBody>
                    <a:bodyPr/>
                    <a:lstStyle/>
                    <a:p>
                      <a:r>
                        <a:rPr lang="de-AT" sz="1600" dirty="0"/>
                        <a:t>=0,44</a:t>
                      </a:r>
                    </a:p>
                  </a:txBody>
                  <a:tcPr/>
                </a:tc>
                <a:extLst>
                  <a:ext uri="{0D108BD9-81ED-4DB2-BD59-A6C34878D82A}">
                    <a16:rowId xmlns:a16="http://schemas.microsoft.com/office/drawing/2014/main" xmlns="" val="1682785002"/>
                  </a:ext>
                </a:extLst>
              </a:tr>
            </a:tbl>
          </a:graphicData>
        </a:graphic>
      </p:graphicFrame>
      <p:sp>
        <p:nvSpPr>
          <p:cNvPr id="11" name="Rechteck: abgerundete Ecken 10">
            <a:extLst>
              <a:ext uri="{FF2B5EF4-FFF2-40B4-BE49-F238E27FC236}">
                <a16:creationId xmlns:a16="http://schemas.microsoft.com/office/drawing/2014/main" xmlns="" id="{D0295F44-EB05-427F-BD49-E87D3DA15F2B}"/>
              </a:ext>
            </a:extLst>
          </p:cNvPr>
          <p:cNvSpPr/>
          <p:nvPr/>
        </p:nvSpPr>
        <p:spPr>
          <a:xfrm>
            <a:off x="685800" y="5257800"/>
            <a:ext cx="6945010" cy="1157982"/>
          </a:xfrm>
          <a:prstGeom prst="roundRect">
            <a:avLst/>
          </a:prstGeom>
          <a:noFill/>
          <a:ln w="38100">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21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xmlns="" id="{2E08376B-5BDC-4B98-9A1D-CB249D970860}"/>
              </a:ext>
            </a:extLst>
          </p:cNvPr>
          <p:cNvSpPr>
            <a:spLocks noGrp="1"/>
          </p:cNvSpPr>
          <p:nvPr>
            <p:ph type="ftr" sz="quarter" idx="12"/>
          </p:nvPr>
        </p:nvSpPr>
        <p:spPr/>
        <p:txBody>
          <a:bodyPr/>
          <a:lstStyle/>
          <a:p>
            <a:pPr>
              <a:defRPr/>
            </a:pPr>
            <a:r>
              <a:rPr lang="de-DE" b="0" dirty="0" err="1"/>
              <a:t>Vinzenztag</a:t>
            </a:r>
            <a:r>
              <a:rPr lang="de-DE" b="0" dirty="0"/>
              <a:t> 17.11.2017</a:t>
            </a:r>
            <a:endParaRPr lang="de-AT" b="0" dirty="0"/>
          </a:p>
        </p:txBody>
      </p:sp>
      <p:sp>
        <p:nvSpPr>
          <p:cNvPr id="6" name="Textfeld 5">
            <a:extLst>
              <a:ext uri="{FF2B5EF4-FFF2-40B4-BE49-F238E27FC236}">
                <a16:creationId xmlns:a16="http://schemas.microsoft.com/office/drawing/2014/main" xmlns="" id="{E4490E41-E075-4EA1-8B62-391F08175EBA}"/>
              </a:ext>
            </a:extLst>
          </p:cNvPr>
          <p:cNvSpPr txBox="1"/>
          <p:nvPr/>
        </p:nvSpPr>
        <p:spPr>
          <a:xfrm>
            <a:off x="848047" y="442218"/>
            <a:ext cx="2993127" cy="461665"/>
          </a:xfrm>
          <a:prstGeom prst="rect">
            <a:avLst/>
          </a:prstGeom>
          <a:noFill/>
          <a:ln w="38100">
            <a:solidFill>
              <a:srgbClr val="E73440"/>
            </a:solidFill>
          </a:ln>
        </p:spPr>
        <p:txBody>
          <a:bodyPr wrap="none" rtlCol="0">
            <a:spAutoFit/>
          </a:bodyPr>
          <a:lstStyle/>
          <a:p>
            <a:r>
              <a:rPr lang="de-AT" sz="2400" dirty="0"/>
              <a:t>Operationsverfahren</a:t>
            </a:r>
          </a:p>
        </p:txBody>
      </p:sp>
      <p:sp>
        <p:nvSpPr>
          <p:cNvPr id="7" name="Textfeld 6">
            <a:extLst>
              <a:ext uri="{FF2B5EF4-FFF2-40B4-BE49-F238E27FC236}">
                <a16:creationId xmlns:a16="http://schemas.microsoft.com/office/drawing/2014/main" xmlns="" id="{75C8E0BF-E993-4D38-9440-4D7FC2DAED4B}"/>
              </a:ext>
            </a:extLst>
          </p:cNvPr>
          <p:cNvSpPr txBox="1"/>
          <p:nvPr/>
        </p:nvSpPr>
        <p:spPr>
          <a:xfrm>
            <a:off x="646085" y="1404679"/>
            <a:ext cx="5262979" cy="400110"/>
          </a:xfrm>
          <a:prstGeom prst="rect">
            <a:avLst/>
          </a:prstGeom>
          <a:noFill/>
        </p:spPr>
        <p:txBody>
          <a:bodyPr wrap="none" rtlCol="0">
            <a:spAutoFit/>
          </a:bodyPr>
          <a:lstStyle/>
          <a:p>
            <a:pPr marL="285750" indent="-285750">
              <a:buClr>
                <a:srgbClr val="E73440"/>
              </a:buClr>
              <a:buFont typeface="Arial" panose="020B0604020202020204" pitchFamily="34" charset="0"/>
              <a:buChar char="•"/>
            </a:pPr>
            <a:r>
              <a:rPr lang="de-AT" sz="2000" dirty="0"/>
              <a:t>Bandscheibenprothese  und Myelopathie?</a:t>
            </a:r>
          </a:p>
        </p:txBody>
      </p:sp>
      <p:sp>
        <p:nvSpPr>
          <p:cNvPr id="8" name="Textfeld 7">
            <a:extLst>
              <a:ext uri="{FF2B5EF4-FFF2-40B4-BE49-F238E27FC236}">
                <a16:creationId xmlns:a16="http://schemas.microsoft.com/office/drawing/2014/main" xmlns="" id="{EEE7E96E-D406-473C-ACE3-CDBFA012A788}"/>
              </a:ext>
            </a:extLst>
          </p:cNvPr>
          <p:cNvSpPr txBox="1"/>
          <p:nvPr/>
        </p:nvSpPr>
        <p:spPr>
          <a:xfrm>
            <a:off x="646085" y="2261873"/>
            <a:ext cx="5136984" cy="1477328"/>
          </a:xfrm>
          <a:prstGeom prst="rect">
            <a:avLst/>
          </a:prstGeom>
          <a:noFill/>
        </p:spPr>
        <p:txBody>
          <a:bodyPr wrap="none" rtlCol="0">
            <a:spAutoFit/>
          </a:bodyPr>
          <a:lstStyle/>
          <a:p>
            <a:pPr marL="285750" indent="-285750">
              <a:buFont typeface="Arial" panose="020B0604020202020204" pitchFamily="34" charset="0"/>
              <a:buChar char="•"/>
            </a:pPr>
            <a:r>
              <a:rPr lang="de-AT" dirty="0"/>
              <a:t> Fusion vs. TDR klinisch gleichwertig, wenn…</a:t>
            </a:r>
          </a:p>
          <a:p>
            <a:pPr marL="742950" lvl="1" indent="-285750">
              <a:buClr>
                <a:srgbClr val="E73440"/>
              </a:buClr>
              <a:buFont typeface="Wingdings" panose="05000000000000000000" pitchFamily="2" charset="2"/>
              <a:buChar char="§"/>
            </a:pPr>
            <a:r>
              <a:rPr lang="de-AT" dirty="0"/>
              <a:t>Keine Instabilität</a:t>
            </a:r>
          </a:p>
          <a:p>
            <a:pPr marL="742950" lvl="1" indent="-285750">
              <a:buClr>
                <a:srgbClr val="E73440"/>
              </a:buClr>
              <a:buFont typeface="Wingdings" panose="05000000000000000000" pitchFamily="2" charset="2"/>
              <a:buChar char="§"/>
            </a:pPr>
            <a:r>
              <a:rPr lang="de-AT" dirty="0"/>
              <a:t>RF von ventral</a:t>
            </a:r>
          </a:p>
          <a:p>
            <a:pPr marL="742950" lvl="1" indent="-285750">
              <a:buClr>
                <a:srgbClr val="E73440"/>
              </a:buClr>
              <a:buFont typeface="Wingdings" panose="05000000000000000000" pitchFamily="2" charset="2"/>
              <a:buChar char="§"/>
            </a:pPr>
            <a:r>
              <a:rPr lang="de-AT" dirty="0"/>
              <a:t>RF in Höhe  des IVR</a:t>
            </a:r>
          </a:p>
          <a:p>
            <a:pPr marL="742950" lvl="1" indent="-285750">
              <a:buClr>
                <a:srgbClr val="E73440"/>
              </a:buClr>
              <a:buFont typeface="Wingdings" panose="05000000000000000000" pitchFamily="2" charset="2"/>
              <a:buChar char="§"/>
            </a:pPr>
            <a:r>
              <a:rPr lang="de-AT" dirty="0" err="1"/>
              <a:t>lordotisches</a:t>
            </a:r>
            <a:r>
              <a:rPr lang="de-AT" dirty="0"/>
              <a:t> Alignement</a:t>
            </a:r>
          </a:p>
        </p:txBody>
      </p:sp>
      <p:pic>
        <p:nvPicPr>
          <p:cNvPr id="9" name="Grafik 8">
            <a:extLst>
              <a:ext uri="{FF2B5EF4-FFF2-40B4-BE49-F238E27FC236}">
                <a16:creationId xmlns:a16="http://schemas.microsoft.com/office/drawing/2014/main" xmlns="" id="{4641D2EB-F14A-4D0C-AA1A-18FC87FBDA91}"/>
              </a:ext>
            </a:extLst>
          </p:cNvPr>
          <p:cNvPicPr>
            <a:picLocks noChangeAspect="1"/>
          </p:cNvPicPr>
          <p:nvPr/>
        </p:nvPicPr>
        <p:blipFill>
          <a:blip r:embed="rId3"/>
          <a:stretch>
            <a:fillRect/>
          </a:stretch>
        </p:blipFill>
        <p:spPr>
          <a:xfrm>
            <a:off x="720725" y="5247870"/>
            <a:ext cx="3531498" cy="693791"/>
          </a:xfrm>
          <a:prstGeom prst="rect">
            <a:avLst/>
          </a:prstGeom>
        </p:spPr>
      </p:pic>
      <p:pic>
        <p:nvPicPr>
          <p:cNvPr id="12" name="Picture 2">
            <a:extLst>
              <a:ext uri="{FF2B5EF4-FFF2-40B4-BE49-F238E27FC236}">
                <a16:creationId xmlns:a16="http://schemas.microsoft.com/office/drawing/2014/main" xmlns="" id="{204A9873-F798-4000-B229-A7BA86708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15" t="14171" r="19644" b="15091"/>
          <a:stretch/>
        </p:blipFill>
        <p:spPr bwMode="auto">
          <a:xfrm>
            <a:off x="6571407" y="1428888"/>
            <a:ext cx="2343781" cy="433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Gerader Verbinder 12">
            <a:extLst>
              <a:ext uri="{FF2B5EF4-FFF2-40B4-BE49-F238E27FC236}">
                <a16:creationId xmlns:a16="http://schemas.microsoft.com/office/drawing/2014/main" xmlns="" id="{1DFA55CF-15AD-4D9C-A7CC-33B3E5B8A127}"/>
              </a:ext>
            </a:extLst>
          </p:cNvPr>
          <p:cNvCxnSpPr>
            <a:cxnSpLocks/>
          </p:cNvCxnSpPr>
          <p:nvPr/>
        </p:nvCxnSpPr>
        <p:spPr>
          <a:xfrm flipV="1">
            <a:off x="7184188" y="3779135"/>
            <a:ext cx="487898" cy="868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Gerader Verbinder 16">
            <a:extLst>
              <a:ext uri="{FF2B5EF4-FFF2-40B4-BE49-F238E27FC236}">
                <a16:creationId xmlns:a16="http://schemas.microsoft.com/office/drawing/2014/main" xmlns="" id="{374F930F-CEB7-42D0-BD85-1613F2B4EE4B}"/>
              </a:ext>
            </a:extLst>
          </p:cNvPr>
          <p:cNvCxnSpPr>
            <a:cxnSpLocks/>
          </p:cNvCxnSpPr>
          <p:nvPr/>
        </p:nvCxnSpPr>
        <p:spPr>
          <a:xfrm flipV="1">
            <a:off x="7187609" y="3889096"/>
            <a:ext cx="484477" cy="10343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xmlns="" id="{313AB91A-9ABA-4583-847A-BE5AB9A40DF9}"/>
              </a:ext>
            </a:extLst>
          </p:cNvPr>
          <p:cNvPicPr>
            <a:picLocks noChangeAspect="1"/>
          </p:cNvPicPr>
          <p:nvPr/>
        </p:nvPicPr>
        <p:blipFill rotWithShape="1">
          <a:blip r:embed="rId5"/>
          <a:srcRect l="23274" t="7342" r="26886"/>
          <a:stretch/>
        </p:blipFill>
        <p:spPr>
          <a:xfrm>
            <a:off x="4252223" y="2769634"/>
            <a:ext cx="2200940" cy="3891586"/>
          </a:xfrm>
          <a:prstGeom prst="rect">
            <a:avLst/>
          </a:prstGeom>
        </p:spPr>
      </p:pic>
      <p:cxnSp>
        <p:nvCxnSpPr>
          <p:cNvPr id="11" name="Gerader Verbinder 10">
            <a:extLst>
              <a:ext uri="{FF2B5EF4-FFF2-40B4-BE49-F238E27FC236}">
                <a16:creationId xmlns:a16="http://schemas.microsoft.com/office/drawing/2014/main" xmlns="" id="{C12D0A17-D5D1-4A26-A693-79D5D4EF3C0A}"/>
              </a:ext>
            </a:extLst>
          </p:cNvPr>
          <p:cNvCxnSpPr>
            <a:cxnSpLocks/>
          </p:cNvCxnSpPr>
          <p:nvPr/>
        </p:nvCxnSpPr>
        <p:spPr>
          <a:xfrm flipV="1">
            <a:off x="4625977" y="5349891"/>
            <a:ext cx="484477" cy="1034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Gerader Verbinder 13">
            <a:extLst>
              <a:ext uri="{FF2B5EF4-FFF2-40B4-BE49-F238E27FC236}">
                <a16:creationId xmlns:a16="http://schemas.microsoft.com/office/drawing/2014/main" xmlns="" id="{08969A3F-7FD1-44C0-94E7-83BAF9532C48}"/>
              </a:ext>
            </a:extLst>
          </p:cNvPr>
          <p:cNvCxnSpPr>
            <a:cxnSpLocks/>
          </p:cNvCxnSpPr>
          <p:nvPr/>
        </p:nvCxnSpPr>
        <p:spPr>
          <a:xfrm flipV="1">
            <a:off x="4625891" y="5196155"/>
            <a:ext cx="484477" cy="1034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498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ußzeilenplatzhalter 4"/>
          <p:cNvSpPr>
            <a:spLocks noGrp="1"/>
          </p:cNvSpPr>
          <p:nvPr>
            <p:ph type="ftr"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e-DE" b="0" dirty="0" err="1">
                <a:cs typeface="Arial" charset="0"/>
              </a:rPr>
              <a:t>Vinzenztag</a:t>
            </a:r>
            <a:r>
              <a:rPr lang="de-DE" b="0" dirty="0">
                <a:cs typeface="Arial" charset="0"/>
              </a:rPr>
              <a:t> 17.11.2017</a:t>
            </a:r>
            <a:endParaRPr lang="de-AT" b="0" dirty="0">
              <a:cs typeface="Arial" charset="0"/>
            </a:endParaRPr>
          </a:p>
        </p:txBody>
      </p:sp>
      <p:sp>
        <p:nvSpPr>
          <p:cNvPr id="2" name="Textfeld 1">
            <a:extLst>
              <a:ext uri="{FF2B5EF4-FFF2-40B4-BE49-F238E27FC236}">
                <a16:creationId xmlns:a16="http://schemas.microsoft.com/office/drawing/2014/main" xmlns="" id="{9EA5039F-56A8-4BD8-80ED-AA0C75EA6F17}"/>
              </a:ext>
            </a:extLst>
          </p:cNvPr>
          <p:cNvSpPr txBox="1"/>
          <p:nvPr/>
        </p:nvSpPr>
        <p:spPr>
          <a:xfrm>
            <a:off x="465999" y="382129"/>
            <a:ext cx="2993127" cy="461665"/>
          </a:xfrm>
          <a:prstGeom prst="rect">
            <a:avLst/>
          </a:prstGeom>
          <a:noFill/>
          <a:ln w="38100">
            <a:solidFill>
              <a:srgbClr val="E73440"/>
            </a:solidFill>
          </a:ln>
        </p:spPr>
        <p:txBody>
          <a:bodyPr wrap="none" rtlCol="0">
            <a:spAutoFit/>
          </a:bodyPr>
          <a:lstStyle/>
          <a:p>
            <a:r>
              <a:rPr lang="de-AT" sz="2400" dirty="0"/>
              <a:t>Operationsverfahren</a:t>
            </a:r>
          </a:p>
        </p:txBody>
      </p:sp>
      <p:pic>
        <p:nvPicPr>
          <p:cNvPr id="5" name="Grafik 4">
            <a:extLst>
              <a:ext uri="{FF2B5EF4-FFF2-40B4-BE49-F238E27FC236}">
                <a16:creationId xmlns:a16="http://schemas.microsoft.com/office/drawing/2014/main" xmlns="" id="{848E7CDC-9EE8-4F63-8998-2EFBC3006F1A}"/>
              </a:ext>
            </a:extLst>
          </p:cNvPr>
          <p:cNvPicPr>
            <a:picLocks noChangeAspect="1"/>
          </p:cNvPicPr>
          <p:nvPr/>
        </p:nvPicPr>
        <p:blipFill>
          <a:blip r:embed="rId3"/>
          <a:stretch>
            <a:fillRect/>
          </a:stretch>
        </p:blipFill>
        <p:spPr>
          <a:xfrm>
            <a:off x="127631" y="1134715"/>
            <a:ext cx="8888738" cy="5019834"/>
          </a:xfrm>
          <a:prstGeom prst="rect">
            <a:avLst/>
          </a:prstGeom>
          <a:noFill/>
        </p:spPr>
      </p:pic>
      <p:cxnSp>
        <p:nvCxnSpPr>
          <p:cNvPr id="6" name="Gerader Verbinder 5">
            <a:extLst>
              <a:ext uri="{FF2B5EF4-FFF2-40B4-BE49-F238E27FC236}">
                <a16:creationId xmlns:a16="http://schemas.microsoft.com/office/drawing/2014/main" xmlns="" id="{A03D52AD-39CC-4426-A49D-B80F5528C11E}"/>
              </a:ext>
            </a:extLst>
          </p:cNvPr>
          <p:cNvCxnSpPr>
            <a:cxnSpLocks/>
          </p:cNvCxnSpPr>
          <p:nvPr/>
        </p:nvCxnSpPr>
        <p:spPr>
          <a:xfrm>
            <a:off x="1658679" y="2627419"/>
            <a:ext cx="3761200" cy="33638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xmlns="" id="{DF093410-B6AF-48F9-9D70-DE99738E60FE}"/>
              </a:ext>
            </a:extLst>
          </p:cNvPr>
          <p:cNvCxnSpPr>
            <a:cxnSpLocks/>
          </p:cNvCxnSpPr>
          <p:nvPr/>
        </p:nvCxnSpPr>
        <p:spPr>
          <a:xfrm flipH="1">
            <a:off x="466000" y="2902688"/>
            <a:ext cx="4427006" cy="3453662"/>
          </a:xfrm>
          <a:prstGeom prst="line">
            <a:avLst/>
          </a:prstGeom>
          <a:ln w="57150">
            <a:solidFill>
              <a:srgbClr val="E73440"/>
            </a:solidFill>
          </a:ln>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xmlns="" id="{983A7A28-F630-42B6-9622-A6E1244138EB}"/>
              </a:ext>
            </a:extLst>
          </p:cNvPr>
          <p:cNvSpPr txBox="1"/>
          <p:nvPr/>
        </p:nvSpPr>
        <p:spPr>
          <a:xfrm rot="20416689">
            <a:off x="1018812" y="1481822"/>
            <a:ext cx="2882520" cy="523220"/>
          </a:xfrm>
          <a:prstGeom prst="rect">
            <a:avLst/>
          </a:prstGeom>
          <a:solidFill>
            <a:srgbClr val="E73440"/>
          </a:solidFill>
          <a:ln>
            <a:solidFill>
              <a:srgbClr val="E73440"/>
            </a:solidFill>
          </a:ln>
        </p:spPr>
        <p:txBody>
          <a:bodyPr wrap="none" rtlCol="0">
            <a:spAutoFit/>
          </a:bodyPr>
          <a:lstStyle/>
          <a:p>
            <a:r>
              <a:rPr lang="de-AT" sz="2800" dirty="0">
                <a:solidFill>
                  <a:schemeClr val="bg1"/>
                </a:solidFill>
              </a:rPr>
              <a:t>Sagittales Profil?</a:t>
            </a:r>
          </a:p>
        </p:txBody>
      </p:sp>
      <p:pic>
        <p:nvPicPr>
          <p:cNvPr id="9" name="Grafik 8">
            <a:extLst>
              <a:ext uri="{FF2B5EF4-FFF2-40B4-BE49-F238E27FC236}">
                <a16:creationId xmlns:a16="http://schemas.microsoft.com/office/drawing/2014/main" xmlns="" id="{857AC738-0ECA-4886-8711-B0CE73E7D0B0}"/>
              </a:ext>
            </a:extLst>
          </p:cNvPr>
          <p:cNvPicPr>
            <a:picLocks noChangeAspect="1"/>
          </p:cNvPicPr>
          <p:nvPr/>
        </p:nvPicPr>
        <p:blipFill>
          <a:blip r:embed="rId4"/>
          <a:stretch>
            <a:fillRect/>
          </a:stretch>
        </p:blipFill>
        <p:spPr>
          <a:xfrm>
            <a:off x="6187595" y="3508957"/>
            <a:ext cx="1489447" cy="2753620"/>
          </a:xfrm>
          <a:prstGeom prst="rect">
            <a:avLst/>
          </a:prstGeom>
        </p:spPr>
      </p:pic>
      <p:sp>
        <p:nvSpPr>
          <p:cNvPr id="13" name="Ellipse 12">
            <a:extLst>
              <a:ext uri="{FF2B5EF4-FFF2-40B4-BE49-F238E27FC236}">
                <a16:creationId xmlns:a16="http://schemas.microsoft.com/office/drawing/2014/main" xmlns="" id="{68C34759-6F18-4C5F-9A85-0557D4C0A47F}"/>
              </a:ext>
            </a:extLst>
          </p:cNvPr>
          <p:cNvSpPr/>
          <p:nvPr/>
        </p:nvSpPr>
        <p:spPr>
          <a:xfrm rot="20415322">
            <a:off x="6116071" y="1775479"/>
            <a:ext cx="2733793" cy="5003863"/>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10" name="Picture 6">
            <a:extLst>
              <a:ext uri="{FF2B5EF4-FFF2-40B4-BE49-F238E27FC236}">
                <a16:creationId xmlns:a16="http://schemas.microsoft.com/office/drawing/2014/main" xmlns="" id="{9DE4F01E-C866-4C6B-8E71-8B2E8A5FE8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27" y="1523261"/>
            <a:ext cx="2968625" cy="446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DSCN6854">
            <a:extLst>
              <a:ext uri="{FF2B5EF4-FFF2-40B4-BE49-F238E27FC236}">
                <a16:creationId xmlns:a16="http://schemas.microsoft.com/office/drawing/2014/main" xmlns="" id="{1DC899DE-BEEB-4F7C-97A3-F786A5DEDB99}"/>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322570" y="1535812"/>
            <a:ext cx="34051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xmlns="" id="{E0DD3B34-079B-4A58-8389-73ECE1B6F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3464" y="1460796"/>
            <a:ext cx="360045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2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xmlns="" id="{4D19361F-AE08-4B02-8AC6-987CF2CA03E3}"/>
              </a:ext>
            </a:extLst>
          </p:cNvPr>
          <p:cNvSpPr txBox="1"/>
          <p:nvPr/>
        </p:nvSpPr>
        <p:spPr>
          <a:xfrm>
            <a:off x="600982" y="1066800"/>
            <a:ext cx="3945311" cy="400110"/>
          </a:xfrm>
          <a:prstGeom prst="rect">
            <a:avLst/>
          </a:prstGeom>
          <a:noFill/>
          <a:ln w="38100">
            <a:solidFill>
              <a:srgbClr val="FF0000"/>
            </a:solidFill>
          </a:ln>
        </p:spPr>
        <p:txBody>
          <a:bodyPr wrap="none" rtlCol="0">
            <a:spAutoFit/>
          </a:bodyPr>
          <a:lstStyle/>
          <a:p>
            <a:r>
              <a:rPr lang="de-AT" sz="2000" dirty="0"/>
              <a:t>Sagittale Balance  und </a:t>
            </a:r>
            <a:r>
              <a:rPr lang="de-AT" sz="2000" dirty="0" err="1"/>
              <a:t>outcome</a:t>
            </a:r>
            <a:endParaRPr lang="de-AT" sz="2000" dirty="0"/>
          </a:p>
        </p:txBody>
      </p:sp>
      <p:pic>
        <p:nvPicPr>
          <p:cNvPr id="8" name="Picture 7">
            <a:extLst>
              <a:ext uri="{FF2B5EF4-FFF2-40B4-BE49-F238E27FC236}">
                <a16:creationId xmlns:a16="http://schemas.microsoft.com/office/drawing/2014/main" xmlns="" id="{FD4DFD14-BF90-452C-8309-41BFD898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914" y="1592300"/>
            <a:ext cx="2871788"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Gerader Verbinder 9">
            <a:extLst>
              <a:ext uri="{FF2B5EF4-FFF2-40B4-BE49-F238E27FC236}">
                <a16:creationId xmlns:a16="http://schemas.microsoft.com/office/drawing/2014/main" xmlns="" id="{BB129DE8-D55B-4FCC-AB44-78C557619E4F}"/>
              </a:ext>
            </a:extLst>
          </p:cNvPr>
          <p:cNvCxnSpPr>
            <a:cxnSpLocks/>
          </p:cNvCxnSpPr>
          <p:nvPr/>
        </p:nvCxnSpPr>
        <p:spPr>
          <a:xfrm>
            <a:off x="6605864" y="2321083"/>
            <a:ext cx="1262743" cy="33201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Gerader Verbinder 16">
            <a:extLst>
              <a:ext uri="{FF2B5EF4-FFF2-40B4-BE49-F238E27FC236}">
                <a16:creationId xmlns:a16="http://schemas.microsoft.com/office/drawing/2014/main" xmlns="" id="{61397B06-244E-4C21-A1C6-085D61C73295}"/>
              </a:ext>
            </a:extLst>
          </p:cNvPr>
          <p:cNvCxnSpPr>
            <a:cxnSpLocks/>
          </p:cNvCxnSpPr>
          <p:nvPr/>
        </p:nvCxnSpPr>
        <p:spPr>
          <a:xfrm>
            <a:off x="5909179" y="4130971"/>
            <a:ext cx="1393371" cy="65314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xmlns="" id="{6E588E0E-A530-440E-820B-BC4186C3CF23}"/>
              </a:ext>
            </a:extLst>
          </p:cNvPr>
          <p:cNvSpPr txBox="1"/>
          <p:nvPr/>
        </p:nvSpPr>
        <p:spPr>
          <a:xfrm>
            <a:off x="5865637" y="4814972"/>
            <a:ext cx="2233304" cy="369332"/>
          </a:xfrm>
          <a:prstGeom prst="rect">
            <a:avLst/>
          </a:prstGeom>
          <a:noFill/>
        </p:spPr>
        <p:txBody>
          <a:bodyPr wrap="none" rtlCol="0">
            <a:spAutoFit/>
          </a:bodyPr>
          <a:lstStyle/>
          <a:p>
            <a:r>
              <a:rPr lang="de-AT" dirty="0">
                <a:solidFill>
                  <a:srgbClr val="FFFF00"/>
                </a:solidFill>
              </a:rPr>
              <a:t>Lordose C2-C7 &gt; 0°</a:t>
            </a:r>
          </a:p>
        </p:txBody>
      </p:sp>
      <p:sp>
        <p:nvSpPr>
          <p:cNvPr id="21" name="Textfeld 20">
            <a:extLst>
              <a:ext uri="{FF2B5EF4-FFF2-40B4-BE49-F238E27FC236}">
                <a16:creationId xmlns:a16="http://schemas.microsoft.com/office/drawing/2014/main" xmlns="" id="{9161F6B8-AAEF-4CFF-90C2-3C174172049F}"/>
              </a:ext>
            </a:extLst>
          </p:cNvPr>
          <p:cNvSpPr txBox="1"/>
          <p:nvPr/>
        </p:nvSpPr>
        <p:spPr>
          <a:xfrm>
            <a:off x="772887" y="2097656"/>
            <a:ext cx="1345240" cy="369332"/>
          </a:xfrm>
          <a:prstGeom prst="rect">
            <a:avLst/>
          </a:prstGeom>
          <a:noFill/>
        </p:spPr>
        <p:txBody>
          <a:bodyPr wrap="none" rtlCol="0">
            <a:spAutoFit/>
          </a:bodyPr>
          <a:lstStyle/>
          <a:p>
            <a:r>
              <a:rPr lang="de-AT" b="1" dirty="0">
                <a:solidFill>
                  <a:schemeClr val="tx2">
                    <a:lumMod val="50000"/>
                  </a:schemeClr>
                </a:solidFill>
              </a:rPr>
              <a:t>N= 124 Pat</a:t>
            </a:r>
          </a:p>
        </p:txBody>
      </p:sp>
      <p:sp>
        <p:nvSpPr>
          <p:cNvPr id="22" name="Textfeld 21">
            <a:extLst>
              <a:ext uri="{FF2B5EF4-FFF2-40B4-BE49-F238E27FC236}">
                <a16:creationId xmlns:a16="http://schemas.microsoft.com/office/drawing/2014/main" xmlns="" id="{E4D127EF-1465-4D96-96D7-C2E7750CF941}"/>
              </a:ext>
            </a:extLst>
          </p:cNvPr>
          <p:cNvSpPr txBox="1"/>
          <p:nvPr/>
        </p:nvSpPr>
        <p:spPr>
          <a:xfrm>
            <a:off x="772886" y="3853543"/>
            <a:ext cx="3799113" cy="923330"/>
          </a:xfrm>
          <a:prstGeom prst="rect">
            <a:avLst/>
          </a:prstGeom>
          <a:noFill/>
          <a:ln>
            <a:solidFill>
              <a:schemeClr val="tx1">
                <a:lumMod val="75000"/>
              </a:schemeClr>
            </a:solidFill>
          </a:ln>
        </p:spPr>
        <p:txBody>
          <a:bodyPr wrap="square" rtlCol="0">
            <a:spAutoFit/>
          </a:bodyPr>
          <a:lstStyle/>
          <a:p>
            <a:r>
              <a:rPr lang="de-AT" dirty="0"/>
              <a:t>...CSM </a:t>
            </a:r>
            <a:r>
              <a:rPr lang="de-AT" dirty="0" err="1"/>
              <a:t>outcome</a:t>
            </a:r>
            <a:r>
              <a:rPr lang="de-AT" dirty="0"/>
              <a:t> </a:t>
            </a:r>
            <a:r>
              <a:rPr lang="de-AT" dirty="0" err="1"/>
              <a:t>post</a:t>
            </a:r>
            <a:r>
              <a:rPr lang="de-AT" dirty="0"/>
              <a:t> </a:t>
            </a:r>
            <a:r>
              <a:rPr lang="de-AT" dirty="0" err="1"/>
              <a:t>op</a:t>
            </a:r>
            <a:r>
              <a:rPr lang="de-AT" dirty="0"/>
              <a:t> signifikant schlechter in der „</a:t>
            </a:r>
            <a:r>
              <a:rPr lang="de-AT" dirty="0" err="1"/>
              <a:t>kyphotischen</a:t>
            </a:r>
            <a:r>
              <a:rPr lang="de-AT" dirty="0"/>
              <a:t> Gruppe“…..</a:t>
            </a:r>
          </a:p>
        </p:txBody>
      </p:sp>
      <p:pic>
        <p:nvPicPr>
          <p:cNvPr id="5" name="Grafik 4">
            <a:extLst>
              <a:ext uri="{FF2B5EF4-FFF2-40B4-BE49-F238E27FC236}">
                <a16:creationId xmlns:a16="http://schemas.microsoft.com/office/drawing/2014/main" xmlns="" id="{66103282-6DCB-49DC-BAE4-CFB0327C6FF1}"/>
              </a:ext>
            </a:extLst>
          </p:cNvPr>
          <p:cNvPicPr>
            <a:picLocks noChangeAspect="1"/>
          </p:cNvPicPr>
          <p:nvPr/>
        </p:nvPicPr>
        <p:blipFill>
          <a:blip r:embed="rId4"/>
          <a:stretch>
            <a:fillRect/>
          </a:stretch>
        </p:blipFill>
        <p:spPr>
          <a:xfrm>
            <a:off x="940030" y="5480088"/>
            <a:ext cx="5856514" cy="1140408"/>
          </a:xfrm>
          <a:prstGeom prst="rect">
            <a:avLst/>
          </a:prstGeom>
        </p:spPr>
      </p:pic>
      <p:cxnSp>
        <p:nvCxnSpPr>
          <p:cNvPr id="3" name="Gerader Verbinder 2">
            <a:extLst>
              <a:ext uri="{FF2B5EF4-FFF2-40B4-BE49-F238E27FC236}">
                <a16:creationId xmlns:a16="http://schemas.microsoft.com/office/drawing/2014/main" xmlns="" id="{CC529694-477E-4F6B-9072-B7EA9772C126}"/>
              </a:ext>
            </a:extLst>
          </p:cNvPr>
          <p:cNvCxnSpPr/>
          <p:nvPr/>
        </p:nvCxnSpPr>
        <p:spPr>
          <a:xfrm flipH="1" flipV="1">
            <a:off x="6408751" y="2001091"/>
            <a:ext cx="1459856" cy="652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Gerader Verbinder 6">
            <a:extLst>
              <a:ext uri="{FF2B5EF4-FFF2-40B4-BE49-F238E27FC236}">
                <a16:creationId xmlns:a16="http://schemas.microsoft.com/office/drawing/2014/main" xmlns="" id="{B9C4BCA1-AA62-4EA7-9E29-4B2726436194}"/>
              </a:ext>
            </a:extLst>
          </p:cNvPr>
          <p:cNvCxnSpPr/>
          <p:nvPr/>
        </p:nvCxnSpPr>
        <p:spPr>
          <a:xfrm flipH="1" flipV="1">
            <a:off x="5707332" y="4320620"/>
            <a:ext cx="1529903" cy="442589"/>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feld 8">
            <a:extLst>
              <a:ext uri="{FF2B5EF4-FFF2-40B4-BE49-F238E27FC236}">
                <a16:creationId xmlns:a16="http://schemas.microsoft.com/office/drawing/2014/main" xmlns="" id="{76AAD43A-A5CC-4717-A133-140BA5E2C6BA}"/>
              </a:ext>
            </a:extLst>
          </p:cNvPr>
          <p:cNvSpPr txBox="1"/>
          <p:nvPr/>
        </p:nvSpPr>
        <p:spPr>
          <a:xfrm>
            <a:off x="5845876" y="5115793"/>
            <a:ext cx="2169184" cy="369332"/>
          </a:xfrm>
          <a:prstGeom prst="rect">
            <a:avLst/>
          </a:prstGeom>
          <a:noFill/>
        </p:spPr>
        <p:txBody>
          <a:bodyPr wrap="none" rtlCol="0">
            <a:spAutoFit/>
          </a:bodyPr>
          <a:lstStyle/>
          <a:p>
            <a:r>
              <a:rPr lang="de-AT" dirty="0">
                <a:solidFill>
                  <a:srgbClr val="FF0000"/>
                </a:solidFill>
              </a:rPr>
              <a:t>Kyphose C2-C7&lt;0°</a:t>
            </a:r>
          </a:p>
        </p:txBody>
      </p:sp>
      <p:sp>
        <p:nvSpPr>
          <p:cNvPr id="13" name="Textfeld 12">
            <a:extLst>
              <a:ext uri="{FF2B5EF4-FFF2-40B4-BE49-F238E27FC236}">
                <a16:creationId xmlns:a16="http://schemas.microsoft.com/office/drawing/2014/main" xmlns="" id="{EE4A5357-1D7C-404D-8C56-D6425B2840D8}"/>
              </a:ext>
            </a:extLst>
          </p:cNvPr>
          <p:cNvSpPr txBox="1"/>
          <p:nvPr/>
        </p:nvSpPr>
        <p:spPr>
          <a:xfrm>
            <a:off x="772887" y="2415151"/>
            <a:ext cx="3267305" cy="369332"/>
          </a:xfrm>
          <a:prstGeom prst="rect">
            <a:avLst/>
          </a:prstGeom>
          <a:solidFill>
            <a:srgbClr val="FF0000"/>
          </a:solidFill>
        </p:spPr>
        <p:txBody>
          <a:bodyPr wrap="none" rtlCol="0">
            <a:spAutoFit/>
          </a:bodyPr>
          <a:lstStyle/>
          <a:p>
            <a:r>
              <a:rPr lang="de-AT" dirty="0">
                <a:solidFill>
                  <a:schemeClr val="bg1"/>
                </a:solidFill>
                <a:sym typeface="Wingdings" panose="05000000000000000000" pitchFamily="2" charset="2"/>
              </a:rPr>
              <a:t>C2-C7&lt; 0° </a:t>
            </a:r>
            <a:r>
              <a:rPr lang="de-AT" dirty="0" err="1">
                <a:solidFill>
                  <a:schemeClr val="bg1"/>
                </a:solidFill>
                <a:sym typeface="Wingdings" panose="05000000000000000000" pitchFamily="2" charset="2"/>
              </a:rPr>
              <a:t>delta</a:t>
            </a:r>
            <a:r>
              <a:rPr lang="de-AT" dirty="0">
                <a:solidFill>
                  <a:schemeClr val="bg1"/>
                </a:solidFill>
                <a:sym typeface="Wingdings" panose="05000000000000000000" pitchFamily="2" charset="2"/>
              </a:rPr>
              <a:t> </a:t>
            </a:r>
            <a:r>
              <a:rPr lang="de-AT" dirty="0" err="1">
                <a:solidFill>
                  <a:schemeClr val="bg1"/>
                </a:solidFill>
                <a:sym typeface="Wingdings" panose="05000000000000000000" pitchFamily="2" charset="2"/>
              </a:rPr>
              <a:t>mJOA</a:t>
            </a:r>
            <a:r>
              <a:rPr lang="de-AT" dirty="0">
                <a:solidFill>
                  <a:schemeClr val="bg1"/>
                </a:solidFill>
                <a:sym typeface="Wingdings" panose="05000000000000000000" pitchFamily="2" charset="2"/>
              </a:rPr>
              <a:t>  1.4 </a:t>
            </a:r>
            <a:endParaRPr lang="de-AT" dirty="0">
              <a:solidFill>
                <a:schemeClr val="bg1"/>
              </a:solidFill>
            </a:endParaRPr>
          </a:p>
        </p:txBody>
      </p:sp>
      <p:sp>
        <p:nvSpPr>
          <p:cNvPr id="14" name="Textfeld 13">
            <a:extLst>
              <a:ext uri="{FF2B5EF4-FFF2-40B4-BE49-F238E27FC236}">
                <a16:creationId xmlns:a16="http://schemas.microsoft.com/office/drawing/2014/main" xmlns="" id="{97E1B1DF-71D1-4F5B-995E-F5A8CBA04773}"/>
              </a:ext>
            </a:extLst>
          </p:cNvPr>
          <p:cNvSpPr txBox="1"/>
          <p:nvPr/>
        </p:nvSpPr>
        <p:spPr>
          <a:xfrm>
            <a:off x="804946" y="2826634"/>
            <a:ext cx="3203185" cy="369332"/>
          </a:xfrm>
          <a:prstGeom prst="rect">
            <a:avLst/>
          </a:prstGeom>
          <a:solidFill>
            <a:srgbClr val="FFFF00"/>
          </a:solidFill>
        </p:spPr>
        <p:txBody>
          <a:bodyPr wrap="none" rtlCol="0">
            <a:spAutoFit/>
          </a:bodyPr>
          <a:lstStyle/>
          <a:p>
            <a:r>
              <a:rPr lang="de-AT" dirty="0"/>
              <a:t>C2-C7 &gt;0°</a:t>
            </a:r>
            <a:r>
              <a:rPr lang="de-AT" dirty="0">
                <a:sym typeface="Wingdings" panose="05000000000000000000" pitchFamily="2" charset="2"/>
              </a:rPr>
              <a:t> </a:t>
            </a:r>
            <a:r>
              <a:rPr lang="de-AT" dirty="0" err="1">
                <a:sym typeface="Wingdings" panose="05000000000000000000" pitchFamily="2" charset="2"/>
              </a:rPr>
              <a:t>delta</a:t>
            </a:r>
            <a:r>
              <a:rPr lang="de-AT" dirty="0">
                <a:sym typeface="Wingdings" panose="05000000000000000000" pitchFamily="2" charset="2"/>
              </a:rPr>
              <a:t> </a:t>
            </a:r>
            <a:r>
              <a:rPr lang="de-AT" dirty="0" err="1">
                <a:sym typeface="Wingdings" panose="05000000000000000000" pitchFamily="2" charset="2"/>
              </a:rPr>
              <a:t>mJOA</a:t>
            </a:r>
            <a:r>
              <a:rPr lang="de-AT" dirty="0">
                <a:sym typeface="Wingdings" panose="05000000000000000000" pitchFamily="2" charset="2"/>
              </a:rPr>
              <a:t>  3.1</a:t>
            </a:r>
          </a:p>
        </p:txBody>
      </p:sp>
    </p:spTree>
    <p:extLst>
      <p:ext uri="{BB962C8B-B14F-4D97-AF65-F5344CB8AC3E}">
        <p14:creationId xmlns:p14="http://schemas.microsoft.com/office/powerpoint/2010/main" val="2092463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93F01EFD-D7DC-4728-BBD3-E7017BF11F9C}"/>
              </a:ext>
            </a:extLst>
          </p:cNvPr>
          <p:cNvSpPr>
            <a:spLocks noGrp="1"/>
          </p:cNvSpPr>
          <p:nvPr>
            <p:ph type="ftr" sz="quarter" idx="11"/>
          </p:nvPr>
        </p:nvSpPr>
        <p:spPr/>
        <p:txBody>
          <a:bodyPr/>
          <a:lstStyle/>
          <a:p>
            <a:pPr>
              <a:defRPr/>
            </a:pPr>
            <a:r>
              <a:rPr lang="de-DE" b="0" dirty="0" err="1"/>
              <a:t>Vinzenztag</a:t>
            </a:r>
            <a:r>
              <a:rPr lang="de-DE" b="0" dirty="0"/>
              <a:t> 17.11.2017</a:t>
            </a:r>
            <a:endParaRPr lang="de-AT" b="0" dirty="0"/>
          </a:p>
        </p:txBody>
      </p:sp>
      <p:sp>
        <p:nvSpPr>
          <p:cNvPr id="5" name="Textfeld 4">
            <a:extLst>
              <a:ext uri="{FF2B5EF4-FFF2-40B4-BE49-F238E27FC236}">
                <a16:creationId xmlns:a16="http://schemas.microsoft.com/office/drawing/2014/main" xmlns="" id="{69B51E65-8A70-4CDD-AB12-C82207900C22}"/>
              </a:ext>
            </a:extLst>
          </p:cNvPr>
          <p:cNvSpPr txBox="1"/>
          <p:nvPr/>
        </p:nvSpPr>
        <p:spPr>
          <a:xfrm>
            <a:off x="720725" y="2520779"/>
            <a:ext cx="7117492" cy="2677656"/>
          </a:xfrm>
          <a:prstGeom prst="rect">
            <a:avLst/>
          </a:prstGeom>
          <a:noFill/>
        </p:spPr>
        <p:txBody>
          <a:bodyPr wrap="square" rtlCol="0">
            <a:spAutoFit/>
          </a:bodyPr>
          <a:lstStyle/>
          <a:p>
            <a:pPr marL="285750" indent="-285750">
              <a:buClr>
                <a:srgbClr val="E73440"/>
              </a:buClr>
              <a:buFont typeface="Arial" panose="020B0604020202020204" pitchFamily="34" charset="0"/>
              <a:buChar char="•"/>
            </a:pPr>
            <a:r>
              <a:rPr lang="de-AT" sz="2400" dirty="0"/>
              <a:t>Aspekte zur Operationsindikation</a:t>
            </a:r>
          </a:p>
          <a:p>
            <a:pPr marL="800100" lvl="1" indent="-342900">
              <a:buClr>
                <a:srgbClr val="E73440"/>
              </a:buClr>
              <a:buFont typeface="Courier New" panose="02070309020205020404" pitchFamily="49" charset="0"/>
              <a:buChar char="o"/>
            </a:pPr>
            <a:r>
              <a:rPr lang="de-AT" sz="2400" dirty="0"/>
              <a:t>Radikulopathie</a:t>
            </a:r>
          </a:p>
          <a:p>
            <a:pPr marL="800100" lvl="1" indent="-342900">
              <a:buClr>
                <a:srgbClr val="E73440"/>
              </a:buClr>
              <a:buFont typeface="Courier New" panose="02070309020205020404" pitchFamily="49" charset="0"/>
              <a:buChar char="o"/>
            </a:pPr>
            <a:r>
              <a:rPr lang="de-AT" sz="2400" dirty="0"/>
              <a:t>Myelopathie</a:t>
            </a:r>
          </a:p>
          <a:p>
            <a:pPr marL="342900" indent="-342900">
              <a:buClr>
                <a:srgbClr val="E73440"/>
              </a:buClr>
              <a:buFont typeface="Arial" panose="020B0604020202020204" pitchFamily="34" charset="0"/>
              <a:buChar char="•"/>
            </a:pPr>
            <a:endParaRPr lang="de-AT" sz="2400" dirty="0"/>
          </a:p>
          <a:p>
            <a:pPr marL="342900" indent="-342900">
              <a:buClr>
                <a:srgbClr val="E73440"/>
              </a:buClr>
              <a:buFont typeface="Arial" panose="020B0604020202020204" pitchFamily="34" charset="0"/>
              <a:buChar char="•"/>
            </a:pPr>
            <a:r>
              <a:rPr lang="de-AT" sz="2400" dirty="0"/>
              <a:t>OP Techniken: </a:t>
            </a:r>
          </a:p>
          <a:p>
            <a:pPr marL="800100" lvl="1" indent="-342900">
              <a:buClr>
                <a:srgbClr val="E73440"/>
              </a:buClr>
              <a:buFont typeface="Courier New" panose="02070309020205020404" pitchFamily="49" charset="0"/>
              <a:buChar char="o"/>
            </a:pPr>
            <a:r>
              <a:rPr lang="de-AT" sz="2400" dirty="0"/>
              <a:t>Dynamische Verfahren</a:t>
            </a:r>
          </a:p>
          <a:p>
            <a:pPr marL="800100" lvl="1" indent="-342900">
              <a:buClr>
                <a:srgbClr val="E73440"/>
              </a:buClr>
              <a:buFont typeface="Courier New" panose="02070309020205020404" pitchFamily="49" charset="0"/>
              <a:buChar char="o"/>
            </a:pPr>
            <a:r>
              <a:rPr lang="de-AT" sz="2400" dirty="0"/>
              <a:t>Sagittales Profil</a:t>
            </a:r>
          </a:p>
        </p:txBody>
      </p:sp>
      <p:sp>
        <p:nvSpPr>
          <p:cNvPr id="6" name="Titel 1">
            <a:extLst>
              <a:ext uri="{FF2B5EF4-FFF2-40B4-BE49-F238E27FC236}">
                <a16:creationId xmlns:a16="http://schemas.microsoft.com/office/drawing/2014/main" xmlns="" id="{91F5E628-50FF-41DA-A741-6CDA6B148902}"/>
              </a:ext>
            </a:extLst>
          </p:cNvPr>
          <p:cNvSpPr>
            <a:spLocks noGrp="1"/>
          </p:cNvSpPr>
          <p:nvPr>
            <p:ph type="title"/>
          </p:nvPr>
        </p:nvSpPr>
        <p:spPr>
          <a:xfrm>
            <a:off x="720000" y="1241169"/>
            <a:ext cx="7704000" cy="836791"/>
          </a:xfrm>
        </p:spPr>
        <p:txBody>
          <a:bodyPr/>
          <a:lstStyle/>
          <a:p>
            <a:pPr algn="ctr"/>
            <a:r>
              <a:rPr lang="de-AT" dirty="0"/>
              <a:t>Operative Behandlung degenerativer Erkrankungen der HWS</a:t>
            </a:r>
          </a:p>
        </p:txBody>
      </p:sp>
    </p:spTree>
    <p:extLst>
      <p:ext uri="{BB962C8B-B14F-4D97-AF65-F5344CB8AC3E}">
        <p14:creationId xmlns:p14="http://schemas.microsoft.com/office/powerpoint/2010/main" val="324986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xmlns="" id="{B447E019-30A7-46AD-ACAA-FB8B98A96C7D}"/>
              </a:ext>
            </a:extLst>
          </p:cNvPr>
          <p:cNvPicPr>
            <a:picLocks noChangeAspect="1"/>
          </p:cNvPicPr>
          <p:nvPr/>
        </p:nvPicPr>
        <p:blipFill rotWithShape="1">
          <a:blip r:embed="rId3"/>
          <a:srcRect l="16162" t="809" r="21299"/>
          <a:stretch/>
        </p:blipFill>
        <p:spPr>
          <a:xfrm>
            <a:off x="6056016" y="1115244"/>
            <a:ext cx="2761688" cy="4166033"/>
          </a:xfrm>
          <a:prstGeom prst="rect">
            <a:avLst/>
          </a:prstGeom>
        </p:spPr>
      </p:pic>
      <p:sp>
        <p:nvSpPr>
          <p:cNvPr id="5" name="Fußzeilenplatzhalter 4">
            <a:extLst>
              <a:ext uri="{FF2B5EF4-FFF2-40B4-BE49-F238E27FC236}">
                <a16:creationId xmlns:a16="http://schemas.microsoft.com/office/drawing/2014/main" xmlns="" id="{75F6851D-AFC4-4412-BFB3-86C891CAB8CE}"/>
              </a:ext>
            </a:extLst>
          </p:cNvPr>
          <p:cNvSpPr>
            <a:spLocks noGrp="1"/>
          </p:cNvSpPr>
          <p:nvPr>
            <p:ph type="ftr" sz="quarter" idx="12"/>
          </p:nvPr>
        </p:nvSpPr>
        <p:spPr/>
        <p:txBody>
          <a:bodyPr/>
          <a:lstStyle/>
          <a:p>
            <a:pPr>
              <a:defRPr/>
            </a:pPr>
            <a:r>
              <a:rPr lang="de-DE" b="0" dirty="0" err="1"/>
              <a:t>Vinzenztag</a:t>
            </a:r>
            <a:r>
              <a:rPr lang="de-DE" b="0" dirty="0"/>
              <a:t> 17.11.2017</a:t>
            </a:r>
            <a:endParaRPr lang="de-AT" b="0" dirty="0"/>
          </a:p>
        </p:txBody>
      </p:sp>
      <p:pic>
        <p:nvPicPr>
          <p:cNvPr id="6" name="Grafik 5">
            <a:extLst>
              <a:ext uri="{FF2B5EF4-FFF2-40B4-BE49-F238E27FC236}">
                <a16:creationId xmlns:a16="http://schemas.microsoft.com/office/drawing/2014/main" xmlns="" id="{0E8689B9-7C8A-402B-9BB7-8C4759913295}"/>
              </a:ext>
            </a:extLst>
          </p:cNvPr>
          <p:cNvPicPr>
            <a:picLocks noChangeAspect="1"/>
          </p:cNvPicPr>
          <p:nvPr/>
        </p:nvPicPr>
        <p:blipFill>
          <a:blip r:embed="rId4"/>
          <a:stretch>
            <a:fillRect/>
          </a:stretch>
        </p:blipFill>
        <p:spPr>
          <a:xfrm>
            <a:off x="508962" y="4738182"/>
            <a:ext cx="4909457" cy="1027468"/>
          </a:xfrm>
          <a:prstGeom prst="rect">
            <a:avLst/>
          </a:prstGeom>
        </p:spPr>
      </p:pic>
      <p:cxnSp>
        <p:nvCxnSpPr>
          <p:cNvPr id="13" name="Gerader Verbinder 12">
            <a:extLst>
              <a:ext uri="{FF2B5EF4-FFF2-40B4-BE49-F238E27FC236}">
                <a16:creationId xmlns:a16="http://schemas.microsoft.com/office/drawing/2014/main" xmlns="" id="{8BAEF60E-95F1-4987-AE69-1F6BB67A5BA2}"/>
              </a:ext>
            </a:extLst>
          </p:cNvPr>
          <p:cNvCxnSpPr>
            <a:cxnSpLocks/>
          </p:cNvCxnSpPr>
          <p:nvPr/>
        </p:nvCxnSpPr>
        <p:spPr>
          <a:xfrm flipV="1">
            <a:off x="6890991" y="4891694"/>
            <a:ext cx="879293" cy="197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5" name="Gerader Verbinder 14">
            <a:extLst>
              <a:ext uri="{FF2B5EF4-FFF2-40B4-BE49-F238E27FC236}">
                <a16:creationId xmlns:a16="http://schemas.microsoft.com/office/drawing/2014/main" xmlns="" id="{D9003FA0-56B6-4E39-BB65-9D1145C333DF}"/>
              </a:ext>
            </a:extLst>
          </p:cNvPr>
          <p:cNvCxnSpPr>
            <a:cxnSpLocks/>
          </p:cNvCxnSpPr>
          <p:nvPr/>
        </p:nvCxnSpPr>
        <p:spPr>
          <a:xfrm>
            <a:off x="7761101" y="1933352"/>
            <a:ext cx="18366" cy="294731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xmlns="" id="{AD202428-ABF6-401A-8ACB-36B2D86C7CA5}"/>
              </a:ext>
            </a:extLst>
          </p:cNvPr>
          <p:cNvSpPr txBox="1"/>
          <p:nvPr/>
        </p:nvSpPr>
        <p:spPr>
          <a:xfrm>
            <a:off x="6346369" y="5806382"/>
            <a:ext cx="2180982" cy="369332"/>
          </a:xfrm>
          <a:prstGeom prst="rect">
            <a:avLst/>
          </a:prstGeom>
          <a:solidFill>
            <a:schemeClr val="bg1"/>
          </a:solidFill>
        </p:spPr>
        <p:txBody>
          <a:bodyPr wrap="none" rtlCol="0">
            <a:spAutoFit/>
          </a:bodyPr>
          <a:lstStyle/>
          <a:p>
            <a:r>
              <a:rPr lang="de-AT" dirty="0">
                <a:solidFill>
                  <a:srgbClr val="00B0F0"/>
                </a:solidFill>
              </a:rPr>
              <a:t>SVA CGH-C7 in cm</a:t>
            </a:r>
          </a:p>
        </p:txBody>
      </p:sp>
      <p:cxnSp>
        <p:nvCxnSpPr>
          <p:cNvPr id="20" name="Gerader Verbinder 19">
            <a:extLst>
              <a:ext uri="{FF2B5EF4-FFF2-40B4-BE49-F238E27FC236}">
                <a16:creationId xmlns:a16="http://schemas.microsoft.com/office/drawing/2014/main" xmlns="" id="{0A4F0EDE-D14C-4B14-8E9B-D26F23051CA3}"/>
              </a:ext>
            </a:extLst>
          </p:cNvPr>
          <p:cNvCxnSpPr>
            <a:cxnSpLocks/>
          </p:cNvCxnSpPr>
          <p:nvPr/>
        </p:nvCxnSpPr>
        <p:spPr>
          <a:xfrm flipH="1" flipV="1">
            <a:off x="6845300" y="3119855"/>
            <a:ext cx="1075349" cy="4266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Gerader Verbinder 21">
            <a:extLst>
              <a:ext uri="{FF2B5EF4-FFF2-40B4-BE49-F238E27FC236}">
                <a16:creationId xmlns:a16="http://schemas.microsoft.com/office/drawing/2014/main" xmlns="" id="{F22E7AAB-67AE-41E5-903F-CADD454B5F73}"/>
              </a:ext>
            </a:extLst>
          </p:cNvPr>
          <p:cNvCxnSpPr>
            <a:cxnSpLocks/>
          </p:cNvCxnSpPr>
          <p:nvPr/>
        </p:nvCxnSpPr>
        <p:spPr>
          <a:xfrm flipH="1" flipV="1">
            <a:off x="6256794" y="4489713"/>
            <a:ext cx="1052361" cy="719421"/>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feld 23">
            <a:extLst>
              <a:ext uri="{FF2B5EF4-FFF2-40B4-BE49-F238E27FC236}">
                <a16:creationId xmlns:a16="http://schemas.microsoft.com/office/drawing/2014/main" xmlns="" id="{9E789C43-2BAB-44AD-9D0A-0F3DCC93BDB4}"/>
              </a:ext>
            </a:extLst>
          </p:cNvPr>
          <p:cNvSpPr txBox="1"/>
          <p:nvPr/>
        </p:nvSpPr>
        <p:spPr>
          <a:xfrm>
            <a:off x="6346369" y="5471687"/>
            <a:ext cx="1995628" cy="369332"/>
          </a:xfrm>
          <a:prstGeom prst="rect">
            <a:avLst/>
          </a:prstGeom>
          <a:solidFill>
            <a:schemeClr val="bg1"/>
          </a:solidFill>
        </p:spPr>
        <p:txBody>
          <a:bodyPr wrap="square" rtlCol="0">
            <a:spAutoFit/>
          </a:bodyPr>
          <a:lstStyle/>
          <a:p>
            <a:r>
              <a:rPr lang="de-AT" dirty="0">
                <a:solidFill>
                  <a:srgbClr val="FF0000"/>
                </a:solidFill>
              </a:rPr>
              <a:t>C2-C7 Angle in°</a:t>
            </a:r>
          </a:p>
        </p:txBody>
      </p:sp>
      <p:sp>
        <p:nvSpPr>
          <p:cNvPr id="25" name="Textfeld 24">
            <a:extLst>
              <a:ext uri="{FF2B5EF4-FFF2-40B4-BE49-F238E27FC236}">
                <a16:creationId xmlns:a16="http://schemas.microsoft.com/office/drawing/2014/main" xmlns="" id="{09AEEA2D-A0CC-48C1-A8F9-7188C3EE60C6}"/>
              </a:ext>
            </a:extLst>
          </p:cNvPr>
          <p:cNvSpPr txBox="1"/>
          <p:nvPr/>
        </p:nvSpPr>
        <p:spPr>
          <a:xfrm>
            <a:off x="600982" y="1066800"/>
            <a:ext cx="3945311" cy="400110"/>
          </a:xfrm>
          <a:prstGeom prst="rect">
            <a:avLst/>
          </a:prstGeom>
          <a:noFill/>
          <a:ln w="38100">
            <a:solidFill>
              <a:srgbClr val="FF0000"/>
            </a:solidFill>
          </a:ln>
        </p:spPr>
        <p:txBody>
          <a:bodyPr wrap="none" rtlCol="0">
            <a:spAutoFit/>
          </a:bodyPr>
          <a:lstStyle/>
          <a:p>
            <a:r>
              <a:rPr lang="de-AT" sz="2000" dirty="0"/>
              <a:t>Sagittale Balance  und </a:t>
            </a:r>
            <a:r>
              <a:rPr lang="de-AT" sz="2000" dirty="0" err="1"/>
              <a:t>outcome</a:t>
            </a:r>
            <a:endParaRPr lang="de-AT" sz="2000" dirty="0"/>
          </a:p>
        </p:txBody>
      </p:sp>
      <p:cxnSp>
        <p:nvCxnSpPr>
          <p:cNvPr id="27" name="Gerader Verbinder 26">
            <a:extLst>
              <a:ext uri="{FF2B5EF4-FFF2-40B4-BE49-F238E27FC236}">
                <a16:creationId xmlns:a16="http://schemas.microsoft.com/office/drawing/2014/main" xmlns="" id="{7E4A9961-29B6-4188-A025-7327CCCDB7C5}"/>
              </a:ext>
            </a:extLst>
          </p:cNvPr>
          <p:cNvCxnSpPr>
            <a:cxnSpLocks/>
          </p:cNvCxnSpPr>
          <p:nvPr/>
        </p:nvCxnSpPr>
        <p:spPr>
          <a:xfrm flipH="1" flipV="1">
            <a:off x="6782975" y="4891694"/>
            <a:ext cx="555172" cy="37956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Gerader Verbinder 28">
            <a:extLst>
              <a:ext uri="{FF2B5EF4-FFF2-40B4-BE49-F238E27FC236}">
                <a16:creationId xmlns:a16="http://schemas.microsoft.com/office/drawing/2014/main" xmlns="" id="{D61A3F6E-C59A-4D41-8CDB-3C41C110682E}"/>
              </a:ext>
            </a:extLst>
          </p:cNvPr>
          <p:cNvCxnSpPr/>
          <p:nvPr/>
        </p:nvCxnSpPr>
        <p:spPr>
          <a:xfrm>
            <a:off x="5901233" y="5281277"/>
            <a:ext cx="1436914"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0" name="Textfeld 29">
            <a:extLst>
              <a:ext uri="{FF2B5EF4-FFF2-40B4-BE49-F238E27FC236}">
                <a16:creationId xmlns:a16="http://schemas.microsoft.com/office/drawing/2014/main" xmlns="" id="{2EC65A48-6111-4A2D-A762-64057A3135EB}"/>
              </a:ext>
            </a:extLst>
          </p:cNvPr>
          <p:cNvSpPr txBox="1"/>
          <p:nvPr/>
        </p:nvSpPr>
        <p:spPr>
          <a:xfrm>
            <a:off x="6346369" y="6169580"/>
            <a:ext cx="1133644" cy="369332"/>
          </a:xfrm>
          <a:prstGeom prst="rect">
            <a:avLst/>
          </a:prstGeom>
          <a:noFill/>
        </p:spPr>
        <p:txBody>
          <a:bodyPr wrap="none" rtlCol="0">
            <a:spAutoFit/>
          </a:bodyPr>
          <a:lstStyle/>
          <a:p>
            <a:r>
              <a:rPr lang="de-AT" dirty="0">
                <a:highlight>
                  <a:srgbClr val="FFFF00"/>
                </a:highlight>
              </a:rPr>
              <a:t>C7 </a:t>
            </a:r>
            <a:r>
              <a:rPr lang="de-AT" dirty="0" err="1">
                <a:highlight>
                  <a:srgbClr val="FFFF00"/>
                </a:highlight>
              </a:rPr>
              <a:t>Slope</a:t>
            </a:r>
            <a:endParaRPr lang="de-AT" dirty="0">
              <a:highlight>
                <a:srgbClr val="FFFF00"/>
              </a:highlight>
            </a:endParaRPr>
          </a:p>
        </p:txBody>
      </p:sp>
      <p:pic>
        <p:nvPicPr>
          <p:cNvPr id="31" name="Grafik 30">
            <a:extLst>
              <a:ext uri="{FF2B5EF4-FFF2-40B4-BE49-F238E27FC236}">
                <a16:creationId xmlns:a16="http://schemas.microsoft.com/office/drawing/2014/main" xmlns="" id="{FB7BC0B1-D9DB-4C63-A730-0DC68FABE13A}"/>
              </a:ext>
            </a:extLst>
          </p:cNvPr>
          <p:cNvPicPr>
            <a:picLocks noChangeAspect="1"/>
          </p:cNvPicPr>
          <p:nvPr/>
        </p:nvPicPr>
        <p:blipFill>
          <a:blip r:embed="rId5"/>
          <a:stretch>
            <a:fillRect/>
          </a:stretch>
        </p:blipFill>
        <p:spPr>
          <a:xfrm>
            <a:off x="106818" y="2378921"/>
            <a:ext cx="5390468" cy="475830"/>
          </a:xfrm>
          <a:prstGeom prst="rect">
            <a:avLst/>
          </a:prstGeom>
        </p:spPr>
      </p:pic>
      <p:pic>
        <p:nvPicPr>
          <p:cNvPr id="32" name="Grafik 31">
            <a:extLst>
              <a:ext uri="{FF2B5EF4-FFF2-40B4-BE49-F238E27FC236}">
                <a16:creationId xmlns:a16="http://schemas.microsoft.com/office/drawing/2014/main" xmlns="" id="{D502EBF2-E390-4BC3-A59D-BB67B33E8A3C}"/>
              </a:ext>
            </a:extLst>
          </p:cNvPr>
          <p:cNvPicPr>
            <a:picLocks noChangeAspect="1"/>
          </p:cNvPicPr>
          <p:nvPr/>
        </p:nvPicPr>
        <p:blipFill>
          <a:blip r:embed="rId6"/>
          <a:stretch>
            <a:fillRect/>
          </a:stretch>
        </p:blipFill>
        <p:spPr>
          <a:xfrm>
            <a:off x="106818" y="2834894"/>
            <a:ext cx="5453061" cy="230364"/>
          </a:xfrm>
          <a:prstGeom prst="rect">
            <a:avLst/>
          </a:prstGeom>
        </p:spPr>
      </p:pic>
      <p:pic>
        <p:nvPicPr>
          <p:cNvPr id="33" name="Grafik 32">
            <a:extLst>
              <a:ext uri="{FF2B5EF4-FFF2-40B4-BE49-F238E27FC236}">
                <a16:creationId xmlns:a16="http://schemas.microsoft.com/office/drawing/2014/main" xmlns="" id="{CF18ED9D-2627-4E1C-963B-97664B0ED1CF}"/>
              </a:ext>
            </a:extLst>
          </p:cNvPr>
          <p:cNvPicPr>
            <a:picLocks noChangeAspect="1"/>
          </p:cNvPicPr>
          <p:nvPr/>
        </p:nvPicPr>
        <p:blipFill>
          <a:blip r:embed="rId7"/>
          <a:stretch>
            <a:fillRect/>
          </a:stretch>
        </p:blipFill>
        <p:spPr>
          <a:xfrm>
            <a:off x="106137" y="3521231"/>
            <a:ext cx="5497286" cy="440899"/>
          </a:xfrm>
          <a:prstGeom prst="rect">
            <a:avLst/>
          </a:prstGeom>
        </p:spPr>
      </p:pic>
      <p:sp>
        <p:nvSpPr>
          <p:cNvPr id="3" name="Textfeld 2">
            <a:extLst>
              <a:ext uri="{FF2B5EF4-FFF2-40B4-BE49-F238E27FC236}">
                <a16:creationId xmlns:a16="http://schemas.microsoft.com/office/drawing/2014/main" xmlns="" id="{3B3756B8-EF82-491D-AD58-BAEE30F9A97D}"/>
              </a:ext>
            </a:extLst>
          </p:cNvPr>
          <p:cNvSpPr txBox="1"/>
          <p:nvPr/>
        </p:nvSpPr>
        <p:spPr>
          <a:xfrm>
            <a:off x="600982" y="1880463"/>
            <a:ext cx="934871" cy="369332"/>
          </a:xfrm>
          <a:prstGeom prst="rect">
            <a:avLst/>
          </a:prstGeom>
          <a:noFill/>
        </p:spPr>
        <p:txBody>
          <a:bodyPr wrap="none" rtlCol="0">
            <a:spAutoFit/>
          </a:bodyPr>
          <a:lstStyle/>
          <a:p>
            <a:r>
              <a:rPr lang="de-AT" dirty="0"/>
              <a:t>N= 174</a:t>
            </a:r>
          </a:p>
        </p:txBody>
      </p:sp>
      <p:sp>
        <p:nvSpPr>
          <p:cNvPr id="12" name="Ellipse 11">
            <a:extLst>
              <a:ext uri="{FF2B5EF4-FFF2-40B4-BE49-F238E27FC236}">
                <a16:creationId xmlns:a16="http://schemas.microsoft.com/office/drawing/2014/main" xmlns="" id="{4AE16155-8F87-4973-B9FA-C6EDC17565D8}"/>
              </a:ext>
            </a:extLst>
          </p:cNvPr>
          <p:cNvSpPr/>
          <p:nvPr/>
        </p:nvSpPr>
        <p:spPr>
          <a:xfrm>
            <a:off x="7601553" y="1746477"/>
            <a:ext cx="319096" cy="2503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2" name="Ellipse 1">
            <a:extLst>
              <a:ext uri="{FF2B5EF4-FFF2-40B4-BE49-F238E27FC236}">
                <a16:creationId xmlns:a16="http://schemas.microsoft.com/office/drawing/2014/main" xmlns="" id="{E83357A1-0E8C-49AE-A3CB-47D856B1970C}"/>
              </a:ext>
            </a:extLst>
          </p:cNvPr>
          <p:cNvSpPr/>
          <p:nvPr/>
        </p:nvSpPr>
        <p:spPr>
          <a:xfrm>
            <a:off x="1423283" y="3705992"/>
            <a:ext cx="4256593" cy="4262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124707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xmlns="" id="{657C347F-F78D-46AC-83F2-3E633C11A35D}"/>
              </a:ext>
            </a:extLst>
          </p:cNvPr>
          <p:cNvSpPr>
            <a:spLocks noGrp="1"/>
          </p:cNvSpPr>
          <p:nvPr>
            <p:ph type="ftr" sz="quarter" idx="12"/>
          </p:nvPr>
        </p:nvSpPr>
        <p:spPr/>
        <p:txBody>
          <a:bodyPr/>
          <a:lstStyle/>
          <a:p>
            <a:pPr>
              <a:defRPr/>
            </a:pPr>
            <a:r>
              <a:rPr lang="de-DE" b="0" dirty="0" err="1"/>
              <a:t>Vinzenztag</a:t>
            </a:r>
            <a:r>
              <a:rPr lang="de-DE" b="0" dirty="0"/>
              <a:t>, 17.11.2017</a:t>
            </a:r>
            <a:endParaRPr lang="de-AT" b="0" dirty="0"/>
          </a:p>
        </p:txBody>
      </p:sp>
      <p:sp>
        <p:nvSpPr>
          <p:cNvPr id="7" name="Textfeld 6">
            <a:extLst>
              <a:ext uri="{FF2B5EF4-FFF2-40B4-BE49-F238E27FC236}">
                <a16:creationId xmlns:a16="http://schemas.microsoft.com/office/drawing/2014/main" xmlns="" id="{D520736B-ED6E-40B1-A1AA-7C84BB1B4683}"/>
              </a:ext>
            </a:extLst>
          </p:cNvPr>
          <p:cNvSpPr txBox="1"/>
          <p:nvPr/>
        </p:nvSpPr>
        <p:spPr>
          <a:xfrm>
            <a:off x="720725" y="497359"/>
            <a:ext cx="2523448" cy="400110"/>
          </a:xfrm>
          <a:prstGeom prst="rect">
            <a:avLst/>
          </a:prstGeom>
          <a:noFill/>
          <a:ln w="57150">
            <a:solidFill>
              <a:srgbClr val="E73440"/>
            </a:solidFill>
          </a:ln>
        </p:spPr>
        <p:txBody>
          <a:bodyPr wrap="none" rtlCol="0">
            <a:spAutoFit/>
          </a:bodyPr>
          <a:lstStyle/>
          <a:p>
            <a:r>
              <a:rPr lang="de-AT" sz="2000" b="1" dirty="0"/>
              <a:t>Zusammenfassung</a:t>
            </a:r>
          </a:p>
        </p:txBody>
      </p:sp>
      <p:sp>
        <p:nvSpPr>
          <p:cNvPr id="8" name="Textfeld 7">
            <a:extLst>
              <a:ext uri="{FF2B5EF4-FFF2-40B4-BE49-F238E27FC236}">
                <a16:creationId xmlns:a16="http://schemas.microsoft.com/office/drawing/2014/main" xmlns="" id="{8556087A-1F29-42AE-AB79-8BEDF0DE83B8}"/>
              </a:ext>
            </a:extLst>
          </p:cNvPr>
          <p:cNvSpPr txBox="1"/>
          <p:nvPr/>
        </p:nvSpPr>
        <p:spPr>
          <a:xfrm>
            <a:off x="469090" y="1811774"/>
            <a:ext cx="8554408" cy="4801314"/>
          </a:xfrm>
          <a:prstGeom prst="rect">
            <a:avLst/>
          </a:prstGeom>
          <a:noFill/>
        </p:spPr>
        <p:txBody>
          <a:bodyPr wrap="square" rtlCol="0">
            <a:spAutoFit/>
          </a:bodyPr>
          <a:lstStyle/>
          <a:p>
            <a:pPr marL="285750" indent="-285750">
              <a:buClr>
                <a:srgbClr val="E73440"/>
              </a:buClr>
              <a:buFont typeface="Arial" panose="020B0604020202020204" pitchFamily="34" charset="0"/>
              <a:buChar char="•"/>
            </a:pPr>
            <a:r>
              <a:rPr lang="de-AT" dirty="0"/>
              <a:t>OP- Indikation Radikulopathie: </a:t>
            </a:r>
          </a:p>
          <a:p>
            <a:pPr marL="742950" lvl="1" indent="-285750">
              <a:buClr>
                <a:srgbClr val="E73440"/>
              </a:buClr>
              <a:buFont typeface="Courier New" panose="02070309020205020404" pitchFamily="49" charset="0"/>
              <a:buChar char="o"/>
            </a:pPr>
            <a:r>
              <a:rPr lang="de-AT" dirty="0"/>
              <a:t>Paresen? Schmerz: Therapieresistenz?</a:t>
            </a:r>
          </a:p>
          <a:p>
            <a:pPr marL="742950" lvl="1" indent="-285750">
              <a:buClr>
                <a:srgbClr val="E73440"/>
              </a:buClr>
              <a:buFont typeface="Courier New" panose="02070309020205020404" pitchFamily="49" charset="0"/>
              <a:buChar char="o"/>
            </a:pPr>
            <a:endParaRPr lang="de-AT" dirty="0"/>
          </a:p>
          <a:p>
            <a:pPr marL="285750" indent="-285750">
              <a:buClr>
                <a:srgbClr val="E73440"/>
              </a:buClr>
              <a:buFont typeface="Arial" panose="020B0604020202020204" pitchFamily="34" charset="0"/>
              <a:buChar char="•"/>
            </a:pPr>
            <a:r>
              <a:rPr lang="de-AT" dirty="0"/>
              <a:t>OP-Indikation Myelopathie?</a:t>
            </a:r>
          </a:p>
          <a:p>
            <a:pPr marL="742950" lvl="1" indent="-285750">
              <a:buClr>
                <a:srgbClr val="E73440"/>
              </a:buClr>
              <a:buFont typeface="Courier New" panose="02070309020205020404" pitchFamily="49" charset="0"/>
              <a:buChar char="o"/>
            </a:pPr>
            <a:r>
              <a:rPr lang="de-AT" dirty="0"/>
              <a:t>CSM I</a:t>
            </a:r>
            <a:r>
              <a:rPr lang="de-AT" dirty="0">
                <a:sym typeface="Wingdings" panose="05000000000000000000" pitchFamily="2" charset="2"/>
              </a:rPr>
              <a:t> </a:t>
            </a:r>
            <a:r>
              <a:rPr lang="de-AT" dirty="0" err="1">
                <a:sym typeface="Wingdings" panose="05000000000000000000" pitchFamily="2" charset="2"/>
              </a:rPr>
              <a:t>kons</a:t>
            </a:r>
            <a:r>
              <a:rPr lang="de-AT" dirty="0">
                <a:sym typeface="Wingdings" panose="05000000000000000000" pitchFamily="2" charset="2"/>
              </a:rPr>
              <a:t>, wenn neurologisch stabil</a:t>
            </a:r>
          </a:p>
          <a:p>
            <a:pPr marL="742950" lvl="1" indent="-285750">
              <a:buClr>
                <a:srgbClr val="E73440"/>
              </a:buClr>
              <a:buFont typeface="Courier New" panose="02070309020205020404" pitchFamily="49" charset="0"/>
              <a:buChar char="o"/>
            </a:pPr>
            <a:r>
              <a:rPr lang="de-AT" dirty="0">
                <a:sym typeface="Wingdings" panose="05000000000000000000" pitchFamily="2" charset="2"/>
              </a:rPr>
              <a:t>CSM (I)-II: OP evaluieren nach EP, radiologischen Parametern, zeitlicher Verlauf  der Neurologie; Spastik, Ataxie?</a:t>
            </a:r>
          </a:p>
          <a:p>
            <a:pPr marL="742950" lvl="1" indent="-285750">
              <a:buClr>
                <a:srgbClr val="E73440"/>
              </a:buClr>
              <a:buFont typeface="Courier New" panose="02070309020205020404" pitchFamily="49" charset="0"/>
              <a:buChar char="o"/>
            </a:pPr>
            <a:r>
              <a:rPr lang="de-AT" dirty="0">
                <a:sym typeface="Wingdings" panose="05000000000000000000" pitchFamily="2" charset="2"/>
              </a:rPr>
              <a:t>CSM III OP </a:t>
            </a:r>
            <a:endParaRPr lang="de-AT" dirty="0"/>
          </a:p>
          <a:p>
            <a:pPr marL="742950" lvl="1" indent="-285750">
              <a:buFont typeface="Courier New" panose="02070309020205020404" pitchFamily="49" charset="0"/>
              <a:buChar char="o"/>
            </a:pPr>
            <a:endParaRPr lang="de-AT" dirty="0"/>
          </a:p>
          <a:p>
            <a:pPr marL="285750" indent="-285750">
              <a:buClr>
                <a:srgbClr val="E73440"/>
              </a:buClr>
              <a:buFont typeface="Arial" panose="020B0604020202020204" pitchFamily="34" charset="0"/>
              <a:buChar char="•"/>
            </a:pPr>
            <a:r>
              <a:rPr lang="de-AT" dirty="0"/>
              <a:t>Operative Strategien:</a:t>
            </a:r>
          </a:p>
          <a:p>
            <a:pPr marL="742950" lvl="1" indent="-285750">
              <a:buFont typeface="Courier New" panose="02070309020205020404" pitchFamily="49" charset="0"/>
              <a:buChar char="o"/>
            </a:pPr>
            <a:r>
              <a:rPr lang="de-AT" dirty="0"/>
              <a:t>Dynamische Techniken:</a:t>
            </a:r>
          </a:p>
          <a:p>
            <a:pPr marL="1200150" lvl="2" indent="-285750">
              <a:buClr>
                <a:srgbClr val="E73440"/>
              </a:buClr>
              <a:buFont typeface="Courier New" panose="02070309020205020404" pitchFamily="49" charset="0"/>
              <a:buChar char="o"/>
            </a:pPr>
            <a:r>
              <a:rPr lang="de-AT" dirty="0"/>
              <a:t>enges Anwendungsprofil</a:t>
            </a:r>
          </a:p>
          <a:p>
            <a:pPr marL="1200150" lvl="2" indent="-285750">
              <a:buClr>
                <a:srgbClr val="E73440"/>
              </a:buClr>
              <a:buFont typeface="Courier New" panose="02070309020205020404" pitchFamily="49" charset="0"/>
              <a:buChar char="o"/>
            </a:pPr>
            <a:r>
              <a:rPr lang="de-AT" dirty="0"/>
              <a:t>Keine Re-</a:t>
            </a:r>
            <a:r>
              <a:rPr lang="de-AT" dirty="0" err="1"/>
              <a:t>Alignementstrategie</a:t>
            </a:r>
            <a:endParaRPr lang="de-AT" dirty="0"/>
          </a:p>
          <a:p>
            <a:pPr marL="742950" lvl="1" indent="-285750">
              <a:buFont typeface="Courier New" panose="02070309020205020404" pitchFamily="49" charset="0"/>
              <a:buChar char="o"/>
            </a:pPr>
            <a:r>
              <a:rPr lang="de-AT" dirty="0"/>
              <a:t>Sagittales Profil der HWS</a:t>
            </a:r>
          </a:p>
          <a:p>
            <a:pPr marL="1200150" lvl="2" indent="-285750">
              <a:buClr>
                <a:srgbClr val="E73440"/>
              </a:buClr>
              <a:buFont typeface="Courier New" panose="02070309020205020404" pitchFamily="49" charset="0"/>
              <a:buChar char="o"/>
            </a:pPr>
            <a:r>
              <a:rPr lang="de-AT" dirty="0" err="1"/>
              <a:t>outcome</a:t>
            </a:r>
            <a:r>
              <a:rPr lang="de-AT" dirty="0"/>
              <a:t>			Alignement</a:t>
            </a:r>
          </a:p>
          <a:p>
            <a:pPr marL="1200150" lvl="2" indent="-285750">
              <a:buClr>
                <a:srgbClr val="E73440"/>
              </a:buClr>
              <a:buFont typeface="Courier New" panose="02070309020205020404" pitchFamily="49" charset="0"/>
              <a:buChar char="o"/>
            </a:pPr>
            <a:r>
              <a:rPr lang="de-AT" dirty="0"/>
              <a:t>Fusionstechniken</a:t>
            </a:r>
          </a:p>
          <a:p>
            <a:pPr marL="1200150" lvl="2" indent="-285750">
              <a:buClr>
                <a:srgbClr val="E73440"/>
              </a:buClr>
              <a:buFont typeface="Courier New" panose="02070309020205020404" pitchFamily="49" charset="0"/>
              <a:buChar char="o"/>
            </a:pPr>
            <a:endParaRPr lang="de-AT" dirty="0"/>
          </a:p>
        </p:txBody>
      </p:sp>
      <p:sp>
        <p:nvSpPr>
          <p:cNvPr id="6" name="Titel 1">
            <a:extLst>
              <a:ext uri="{FF2B5EF4-FFF2-40B4-BE49-F238E27FC236}">
                <a16:creationId xmlns:a16="http://schemas.microsoft.com/office/drawing/2014/main" xmlns="" id="{74BB04B4-0842-41F9-A8F1-1F655E9FF301}"/>
              </a:ext>
            </a:extLst>
          </p:cNvPr>
          <p:cNvSpPr>
            <a:spLocks noGrp="1"/>
          </p:cNvSpPr>
          <p:nvPr>
            <p:ph type="title"/>
          </p:nvPr>
        </p:nvSpPr>
        <p:spPr>
          <a:xfrm>
            <a:off x="720000" y="1241169"/>
            <a:ext cx="7704000" cy="836791"/>
          </a:xfrm>
        </p:spPr>
        <p:txBody>
          <a:bodyPr/>
          <a:lstStyle/>
          <a:p>
            <a:pPr algn="ctr"/>
            <a:r>
              <a:rPr lang="de-AT" dirty="0"/>
              <a:t>Behandlung degenerativer Erkrankungen der HWS</a:t>
            </a:r>
          </a:p>
        </p:txBody>
      </p:sp>
      <p:cxnSp>
        <p:nvCxnSpPr>
          <p:cNvPr id="3" name="Gerade Verbindung mit Pfeil 2">
            <a:extLst>
              <a:ext uri="{FF2B5EF4-FFF2-40B4-BE49-F238E27FC236}">
                <a16:creationId xmlns:a16="http://schemas.microsoft.com/office/drawing/2014/main" xmlns="" id="{23020434-351B-49D1-9100-07DC8D2068AD}"/>
              </a:ext>
            </a:extLst>
          </p:cNvPr>
          <p:cNvCxnSpPr/>
          <p:nvPr/>
        </p:nvCxnSpPr>
        <p:spPr>
          <a:xfrm>
            <a:off x="2892097" y="5862824"/>
            <a:ext cx="57415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7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arn(inVertical)">
                                      <p:cBhvr>
                                        <p:cTn id="15" dur="500"/>
                                        <p:tgtEl>
                                          <p:spTgt spid="8">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barn(inVertical)">
                                      <p:cBhvr>
                                        <p:cTn id="18" dur="500"/>
                                        <p:tgtEl>
                                          <p:spTgt spid="8">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barn(inVertical)">
                                      <p:cBhvr>
                                        <p:cTn id="21" dur="500"/>
                                        <p:tgtEl>
                                          <p:spTgt spid="8">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barn(inVertical)">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barn(inVertical)">
                                      <p:cBhvr>
                                        <p:cTn id="29" dur="500"/>
                                        <p:tgtEl>
                                          <p:spTgt spid="8">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barn(inVertical)">
                                      <p:cBhvr>
                                        <p:cTn id="32" dur="500"/>
                                        <p:tgtEl>
                                          <p:spTgt spid="8">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barn(inVertical)">
                                      <p:cBhvr>
                                        <p:cTn id="35" dur="500"/>
                                        <p:tgtEl>
                                          <p:spTgt spid="8">
                                            <p:txEl>
                                              <p:pRg st="10" end="1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barn(inVertical)">
                                      <p:cBhvr>
                                        <p:cTn id="38" dur="500"/>
                                        <p:tgtEl>
                                          <p:spTgt spid="8">
                                            <p:txEl>
                                              <p:pRg st="11" end="1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barn(inVertical)">
                                      <p:cBhvr>
                                        <p:cTn id="41" dur="500"/>
                                        <p:tgtEl>
                                          <p:spTgt spid="8">
                                            <p:txEl>
                                              <p:pRg st="12" end="12"/>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
                                            <p:txEl>
                                              <p:pRg st="14" end="14"/>
                                            </p:txEl>
                                          </p:spTgt>
                                        </p:tgtEl>
                                        <p:attrNameLst>
                                          <p:attrName>style.visibility</p:attrName>
                                        </p:attrNameLst>
                                      </p:cBhvr>
                                      <p:to>
                                        <p:strVal val="visible"/>
                                      </p:to>
                                    </p:set>
                                    <p:animEffect transition="in" filter="barn(inVertical)">
                                      <p:cBhvr>
                                        <p:cTn id="44" dur="500"/>
                                        <p:tgtEl>
                                          <p:spTgt spid="8">
                                            <p:txEl>
                                              <p:pRg st="14" end="14"/>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Effect transition="in" filter="barn(inVertical)">
                                      <p:cBhvr>
                                        <p:cTn id="47" dur="500"/>
                                        <p:tgtEl>
                                          <p:spTgt spid="8">
                                            <p:txEl>
                                              <p:pRg st="13" end="13"/>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0C8A50C-1164-42D9-9112-E442F68800BA}"/>
              </a:ext>
            </a:extLst>
          </p:cNvPr>
          <p:cNvSpPr>
            <a:spLocks noGrp="1"/>
          </p:cNvSpPr>
          <p:nvPr>
            <p:ph type="title"/>
          </p:nvPr>
        </p:nvSpPr>
        <p:spPr>
          <a:xfrm>
            <a:off x="720000" y="2130609"/>
            <a:ext cx="7704000" cy="2023200"/>
          </a:xfrm>
        </p:spPr>
        <p:txBody>
          <a:bodyPr/>
          <a:lstStyle/>
          <a:p>
            <a:pPr algn="ctr"/>
            <a:r>
              <a:rPr lang="de-AT" dirty="0"/>
              <a:t>Operative Behandlung degenerativer Erkrankungen der HWS</a:t>
            </a:r>
          </a:p>
        </p:txBody>
      </p:sp>
      <p:sp>
        <p:nvSpPr>
          <p:cNvPr id="4" name="Fußzeilenplatzhalter 3">
            <a:extLst>
              <a:ext uri="{FF2B5EF4-FFF2-40B4-BE49-F238E27FC236}">
                <a16:creationId xmlns:a16="http://schemas.microsoft.com/office/drawing/2014/main" xmlns="" id="{7E868694-7221-45B0-8891-1261E2B448E5}"/>
              </a:ext>
            </a:extLst>
          </p:cNvPr>
          <p:cNvSpPr>
            <a:spLocks noGrp="1"/>
          </p:cNvSpPr>
          <p:nvPr>
            <p:ph type="ftr" sz="quarter" idx="10"/>
          </p:nvPr>
        </p:nvSpPr>
        <p:spPr/>
        <p:txBody>
          <a:bodyPr/>
          <a:lstStyle/>
          <a:p>
            <a:pPr>
              <a:defRPr/>
            </a:pPr>
            <a:r>
              <a:rPr lang="de-DE" sz="800" b="0" dirty="0" err="1"/>
              <a:t>Vinzenztag</a:t>
            </a:r>
            <a:r>
              <a:rPr lang="de-DE" b="0" dirty="0"/>
              <a:t> 17.11.2017  </a:t>
            </a:r>
            <a:endParaRPr lang="de-AT" b="0" dirty="0"/>
          </a:p>
        </p:txBody>
      </p:sp>
      <p:sp>
        <p:nvSpPr>
          <p:cNvPr id="7" name="Textfeld 6">
            <a:extLst>
              <a:ext uri="{FF2B5EF4-FFF2-40B4-BE49-F238E27FC236}">
                <a16:creationId xmlns:a16="http://schemas.microsoft.com/office/drawing/2014/main" xmlns="" id="{EB7A55A9-ABFC-44BF-A5C1-01D5617B4135}"/>
              </a:ext>
            </a:extLst>
          </p:cNvPr>
          <p:cNvSpPr txBox="1"/>
          <p:nvPr/>
        </p:nvSpPr>
        <p:spPr>
          <a:xfrm>
            <a:off x="1983855" y="3967581"/>
            <a:ext cx="5346207" cy="461665"/>
          </a:xfrm>
          <a:prstGeom prst="rect">
            <a:avLst/>
          </a:prstGeom>
          <a:noFill/>
          <a:ln w="38100">
            <a:solidFill>
              <a:srgbClr val="E73440"/>
            </a:solidFill>
          </a:ln>
        </p:spPr>
        <p:txBody>
          <a:bodyPr wrap="none" rtlCol="0">
            <a:spAutoFit/>
          </a:bodyPr>
          <a:lstStyle/>
          <a:p>
            <a:r>
              <a:rPr lang="de-AT" sz="2400" dirty="0">
                <a:effectLst>
                  <a:outerShdw blurRad="38100" dist="38100" dir="2700000" algn="tl">
                    <a:srgbClr val="000000">
                      <a:alpha val="43137"/>
                    </a:srgbClr>
                  </a:outerShdw>
                </a:effectLst>
              </a:rPr>
              <a:t>Vielen Dank für Ihre Aufmerksamkeit !</a:t>
            </a:r>
          </a:p>
        </p:txBody>
      </p:sp>
    </p:spTree>
    <p:extLst>
      <p:ext uri="{BB962C8B-B14F-4D97-AF65-F5344CB8AC3E}">
        <p14:creationId xmlns:p14="http://schemas.microsoft.com/office/powerpoint/2010/main" val="386714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img0062k">
            <a:extLst>
              <a:ext uri="{FF2B5EF4-FFF2-40B4-BE49-F238E27FC236}">
                <a16:creationId xmlns:a16="http://schemas.microsoft.com/office/drawing/2014/main" xmlns="" id="{531F3124-949C-468A-B0B5-5BCA72C55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203" y="2029648"/>
            <a:ext cx="1664528" cy="202484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xmlns="" id="{AB64250A-A6C2-437A-A8DD-DDF9200A7C66}"/>
              </a:ext>
            </a:extLst>
          </p:cNvPr>
          <p:cNvSpPr txBox="1"/>
          <p:nvPr/>
        </p:nvSpPr>
        <p:spPr>
          <a:xfrm>
            <a:off x="994091" y="4674595"/>
            <a:ext cx="2552302" cy="523220"/>
          </a:xfrm>
          <a:prstGeom prst="rect">
            <a:avLst/>
          </a:prstGeom>
          <a:noFill/>
        </p:spPr>
        <p:txBody>
          <a:bodyPr wrap="none" rtlCol="0">
            <a:spAutoFit/>
          </a:bodyPr>
          <a:lstStyle/>
          <a:p>
            <a:pPr marL="285750" indent="-285750">
              <a:buClr>
                <a:srgbClr val="E73440"/>
              </a:buClr>
              <a:buSzPct val="130000"/>
              <a:buFont typeface="Arial" panose="020B0604020202020204" pitchFamily="34" charset="0"/>
              <a:buChar char="•"/>
            </a:pPr>
            <a:r>
              <a:rPr lang="de-AT" sz="2800" b="1" dirty="0">
                <a:solidFill>
                  <a:schemeClr val="bg2">
                    <a:lumMod val="10000"/>
                  </a:schemeClr>
                </a:solidFill>
              </a:rPr>
              <a:t>Myelopathie</a:t>
            </a:r>
          </a:p>
        </p:txBody>
      </p:sp>
      <p:sp>
        <p:nvSpPr>
          <p:cNvPr id="5" name="Rechteck 4">
            <a:extLst>
              <a:ext uri="{FF2B5EF4-FFF2-40B4-BE49-F238E27FC236}">
                <a16:creationId xmlns:a16="http://schemas.microsoft.com/office/drawing/2014/main" xmlns="" id="{A20210D4-8232-4493-AA6F-D26D3211D895}"/>
              </a:ext>
            </a:extLst>
          </p:cNvPr>
          <p:cNvSpPr/>
          <p:nvPr/>
        </p:nvSpPr>
        <p:spPr>
          <a:xfrm>
            <a:off x="841691" y="6410589"/>
            <a:ext cx="7056176" cy="307777"/>
          </a:xfrm>
          <a:prstGeom prst="rect">
            <a:avLst/>
          </a:prstGeom>
        </p:spPr>
        <p:txBody>
          <a:bodyPr wrap="square">
            <a:spAutoFit/>
          </a:bodyPr>
          <a:lstStyle/>
          <a:p>
            <a:r>
              <a:rPr lang="de-DE" sz="1400" dirty="0">
                <a:solidFill>
                  <a:schemeClr val="bg1">
                    <a:lumMod val="65000"/>
                  </a:schemeClr>
                </a:solidFill>
                <a:latin typeface="Cambria" panose="02040503050406030204" pitchFamily="18" charset="0"/>
              </a:rPr>
              <a:t>Leitlinien für Diagnostik und Therapie in der Neurologie © DGN 2017 </a:t>
            </a:r>
            <a:endParaRPr lang="de-AT" sz="1400" dirty="0">
              <a:solidFill>
                <a:schemeClr val="bg1">
                  <a:lumMod val="65000"/>
                </a:schemeClr>
              </a:solidFill>
            </a:endParaRPr>
          </a:p>
        </p:txBody>
      </p:sp>
      <p:sp>
        <p:nvSpPr>
          <p:cNvPr id="6" name="Rechteck 5">
            <a:extLst>
              <a:ext uri="{FF2B5EF4-FFF2-40B4-BE49-F238E27FC236}">
                <a16:creationId xmlns:a16="http://schemas.microsoft.com/office/drawing/2014/main" xmlns="" id="{4C79B145-A332-4D01-B9BF-93B7B86486D3}"/>
              </a:ext>
            </a:extLst>
          </p:cNvPr>
          <p:cNvSpPr/>
          <p:nvPr/>
        </p:nvSpPr>
        <p:spPr>
          <a:xfrm>
            <a:off x="356120" y="5111791"/>
            <a:ext cx="6803118" cy="1200329"/>
          </a:xfrm>
          <a:prstGeom prst="rect">
            <a:avLst/>
          </a:prstGeom>
        </p:spPr>
        <p:txBody>
          <a:bodyPr wrap="square">
            <a:spAutoFit/>
          </a:bodyPr>
          <a:lstStyle/>
          <a:p>
            <a:r>
              <a:rPr lang="de-DE" dirty="0"/>
              <a:t>„…Die Behandlungsstrategien der zervikalen spondylotischen Myelopathie können </a:t>
            </a:r>
            <a:r>
              <a:rPr lang="de-DE" dirty="0">
                <a:highlight>
                  <a:srgbClr val="FFFF00"/>
                </a:highlight>
              </a:rPr>
              <a:t>nicht durch kontrollierte prospektive Studien gestützt werden</a:t>
            </a:r>
            <a:r>
              <a:rPr lang="de-DE" dirty="0"/>
              <a:t>. Diese Tatsache wird seit langem beklagt (Rowland, 1992)…..“</a:t>
            </a:r>
            <a:endParaRPr lang="de-AT" dirty="0"/>
          </a:p>
        </p:txBody>
      </p:sp>
      <p:sp>
        <p:nvSpPr>
          <p:cNvPr id="7" name="Rechteck 6">
            <a:extLst>
              <a:ext uri="{FF2B5EF4-FFF2-40B4-BE49-F238E27FC236}">
                <a16:creationId xmlns:a16="http://schemas.microsoft.com/office/drawing/2014/main" xmlns="" id="{61C64BAD-1F48-407E-B37D-B90F01DE0F98}"/>
              </a:ext>
            </a:extLst>
          </p:cNvPr>
          <p:cNvSpPr/>
          <p:nvPr/>
        </p:nvSpPr>
        <p:spPr>
          <a:xfrm>
            <a:off x="356120" y="2267802"/>
            <a:ext cx="6380545" cy="2308324"/>
          </a:xfrm>
          <a:prstGeom prst="rect">
            <a:avLst/>
          </a:prstGeom>
        </p:spPr>
        <p:txBody>
          <a:bodyPr wrap="square">
            <a:spAutoFit/>
          </a:bodyPr>
          <a:lstStyle/>
          <a:p>
            <a:r>
              <a:rPr lang="de-DE" dirty="0">
                <a:latin typeface="Arial" panose="020B0604020202020204" pitchFamily="34" charset="0"/>
              </a:rPr>
              <a:t> …</a:t>
            </a:r>
            <a:r>
              <a:rPr lang="de-DE" dirty="0">
                <a:highlight>
                  <a:srgbClr val="FFFF00"/>
                </a:highlight>
                <a:latin typeface="Arial" panose="020B0604020202020204" pitchFamily="34" charset="0"/>
              </a:rPr>
              <a:t>keine ausreichende Zahl  qualitativ hochwertiger Studien</a:t>
            </a:r>
            <a:r>
              <a:rPr lang="de-DE" dirty="0">
                <a:latin typeface="Arial" panose="020B0604020202020204" pitchFamily="34" charset="0"/>
              </a:rPr>
              <a:t>, die operative und konservative Therapieverfahren in der Behandlung der zervikalen Radikulopathie miteinander vergleichen. (…) </a:t>
            </a:r>
            <a:r>
              <a:rPr lang="de-DE" dirty="0">
                <a:highlight>
                  <a:srgbClr val="FFFF00"/>
                </a:highlight>
                <a:latin typeface="Arial" panose="020B0604020202020204" pitchFamily="34" charset="0"/>
              </a:rPr>
              <a:t>keine ausreichend validen Daten</a:t>
            </a:r>
            <a:r>
              <a:rPr lang="de-DE" dirty="0">
                <a:latin typeface="Arial" panose="020B0604020202020204" pitchFamily="34" charset="0"/>
              </a:rPr>
              <a:t>, die zeigen könnten, dass eine Operation im langfristigen Verlauf ein besseres Ergebnis erzielt als ein konservatives Vorgehen (unabhängig von der Art und Dauer der Symptomatik) (</a:t>
            </a:r>
            <a:r>
              <a:rPr lang="de-DE" dirty="0" err="1">
                <a:latin typeface="Arial" panose="020B0604020202020204" pitchFamily="34" charset="0"/>
              </a:rPr>
              <a:t>Fouyas</a:t>
            </a:r>
            <a:r>
              <a:rPr lang="de-DE" dirty="0">
                <a:latin typeface="Arial" panose="020B0604020202020204" pitchFamily="34" charset="0"/>
              </a:rPr>
              <a:t> et al. 2010).</a:t>
            </a:r>
            <a:endParaRPr lang="de-AT" dirty="0"/>
          </a:p>
        </p:txBody>
      </p:sp>
      <p:sp>
        <p:nvSpPr>
          <p:cNvPr id="12" name="Textfeld 11">
            <a:extLst>
              <a:ext uri="{FF2B5EF4-FFF2-40B4-BE49-F238E27FC236}">
                <a16:creationId xmlns:a16="http://schemas.microsoft.com/office/drawing/2014/main" xmlns="" id="{8F92211D-C542-4C03-A345-500E7CD9EC0F}"/>
              </a:ext>
            </a:extLst>
          </p:cNvPr>
          <p:cNvSpPr txBox="1"/>
          <p:nvPr/>
        </p:nvSpPr>
        <p:spPr>
          <a:xfrm>
            <a:off x="994091" y="1744582"/>
            <a:ext cx="3050835" cy="523220"/>
          </a:xfrm>
          <a:prstGeom prst="rect">
            <a:avLst/>
          </a:prstGeom>
          <a:noFill/>
        </p:spPr>
        <p:txBody>
          <a:bodyPr wrap="none" rtlCol="0">
            <a:spAutoFit/>
          </a:bodyPr>
          <a:lstStyle/>
          <a:p>
            <a:pPr marL="285750" indent="-285750">
              <a:buClr>
                <a:srgbClr val="E73440"/>
              </a:buClr>
              <a:buSzPct val="130000"/>
              <a:buFont typeface="Arial" panose="020B0604020202020204" pitchFamily="34" charset="0"/>
              <a:buChar char="•"/>
            </a:pPr>
            <a:r>
              <a:rPr lang="de-AT" sz="2800" b="1" dirty="0">
                <a:solidFill>
                  <a:schemeClr val="bg2">
                    <a:lumMod val="10000"/>
                  </a:schemeClr>
                </a:solidFill>
              </a:rPr>
              <a:t>Radikulopathie</a:t>
            </a:r>
          </a:p>
        </p:txBody>
      </p:sp>
      <p:pic>
        <p:nvPicPr>
          <p:cNvPr id="4" name="Grafik 3">
            <a:extLst>
              <a:ext uri="{FF2B5EF4-FFF2-40B4-BE49-F238E27FC236}">
                <a16:creationId xmlns:a16="http://schemas.microsoft.com/office/drawing/2014/main" xmlns="" id="{B6D260A5-7274-4AE4-A4A9-B8BCCEAC41F5}"/>
              </a:ext>
            </a:extLst>
          </p:cNvPr>
          <p:cNvPicPr>
            <a:picLocks noChangeAspect="1"/>
          </p:cNvPicPr>
          <p:nvPr/>
        </p:nvPicPr>
        <p:blipFill>
          <a:blip r:embed="rId4"/>
          <a:stretch>
            <a:fillRect/>
          </a:stretch>
        </p:blipFill>
        <p:spPr>
          <a:xfrm>
            <a:off x="767443" y="418120"/>
            <a:ext cx="3162299" cy="1221685"/>
          </a:xfrm>
          <a:prstGeom prst="rect">
            <a:avLst/>
          </a:prstGeom>
          <a:ln w="57150">
            <a:solidFill>
              <a:srgbClr val="FF0000"/>
            </a:solidFill>
          </a:ln>
        </p:spPr>
      </p:pic>
      <p:sp>
        <p:nvSpPr>
          <p:cNvPr id="8" name="Textfeld 7">
            <a:extLst>
              <a:ext uri="{FF2B5EF4-FFF2-40B4-BE49-F238E27FC236}">
                <a16:creationId xmlns:a16="http://schemas.microsoft.com/office/drawing/2014/main" xmlns="" id="{27B40AF8-47C3-4C71-A29F-FAC27977226F}"/>
              </a:ext>
            </a:extLst>
          </p:cNvPr>
          <p:cNvSpPr txBox="1"/>
          <p:nvPr/>
        </p:nvSpPr>
        <p:spPr>
          <a:xfrm rot="710949">
            <a:off x="4493858" y="1654488"/>
            <a:ext cx="3070358" cy="369332"/>
          </a:xfrm>
          <a:prstGeom prst="rect">
            <a:avLst/>
          </a:prstGeom>
          <a:solidFill>
            <a:srgbClr val="FF0000"/>
          </a:solidFill>
          <a:ln>
            <a:solidFill>
              <a:srgbClr val="FF6E6E"/>
            </a:solidFill>
          </a:ln>
        </p:spPr>
        <p:txBody>
          <a:bodyPr wrap="square" rtlCol="0">
            <a:spAutoFit/>
          </a:bodyPr>
          <a:lstStyle/>
          <a:p>
            <a:r>
              <a:rPr lang="de-AT" b="1" dirty="0">
                <a:solidFill>
                  <a:schemeClr val="bg1"/>
                </a:solidFill>
              </a:rPr>
              <a:t>Verlängert bis 29.09.2017</a:t>
            </a:r>
          </a:p>
        </p:txBody>
      </p:sp>
      <p:sp>
        <p:nvSpPr>
          <p:cNvPr id="13" name="Textfeld 12">
            <a:extLst>
              <a:ext uri="{FF2B5EF4-FFF2-40B4-BE49-F238E27FC236}">
                <a16:creationId xmlns:a16="http://schemas.microsoft.com/office/drawing/2014/main" xmlns="" id="{799BEBE9-4DBD-4A8E-93BB-2BF84CCE40B4}"/>
              </a:ext>
            </a:extLst>
          </p:cNvPr>
          <p:cNvSpPr txBox="1"/>
          <p:nvPr/>
        </p:nvSpPr>
        <p:spPr>
          <a:xfrm rot="696207">
            <a:off x="4194927" y="4636328"/>
            <a:ext cx="2957388" cy="369332"/>
          </a:xfrm>
          <a:prstGeom prst="rect">
            <a:avLst/>
          </a:prstGeom>
          <a:solidFill>
            <a:srgbClr val="FF0000"/>
          </a:solidFill>
        </p:spPr>
        <p:txBody>
          <a:bodyPr wrap="square" rtlCol="0">
            <a:spAutoFit/>
          </a:bodyPr>
          <a:lstStyle/>
          <a:p>
            <a:r>
              <a:rPr lang="de-AT" b="1" dirty="0">
                <a:solidFill>
                  <a:schemeClr val="bg1"/>
                </a:solidFill>
              </a:rPr>
              <a:t>Verlängert bis 31.12.2021</a:t>
            </a:r>
          </a:p>
        </p:txBody>
      </p:sp>
      <p:pic>
        <p:nvPicPr>
          <p:cNvPr id="11" name="Inhaltsplatzhalter 4">
            <a:extLst>
              <a:ext uri="{FF2B5EF4-FFF2-40B4-BE49-F238E27FC236}">
                <a16:creationId xmlns:a16="http://schemas.microsoft.com/office/drawing/2014/main" xmlns="" id="{61D993A5-9F46-4F15-9FEB-89E16E264AE6}"/>
              </a:ext>
            </a:extLst>
          </p:cNvPr>
          <p:cNvPicPr>
            <a:picLocks noChangeAspect="1"/>
          </p:cNvPicPr>
          <p:nvPr/>
        </p:nvPicPr>
        <p:blipFill rotWithShape="1">
          <a:blip r:embed="rId5">
            <a:extLst>
              <a:ext uri="{28A0092B-C50C-407E-A947-70E740481C1C}">
                <a14:useLocalDpi xmlns:a14="http://schemas.microsoft.com/office/drawing/2010/main" val="0"/>
              </a:ext>
            </a:extLst>
          </a:blip>
          <a:srcRect l="33575" t="-566" r="33212" b="12703"/>
          <a:stretch/>
        </p:blipFill>
        <p:spPr bwMode="auto">
          <a:xfrm>
            <a:off x="7213766" y="4103730"/>
            <a:ext cx="1701965" cy="2460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4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467339" y="425655"/>
            <a:ext cx="5308310" cy="517107"/>
          </a:xfrm>
          <a:ln w="60325">
            <a:solidFill>
              <a:schemeClr val="accent1"/>
            </a:solidFill>
          </a:ln>
        </p:spPr>
        <p:txBody>
          <a:bodyPr/>
          <a:lstStyle/>
          <a:p>
            <a:pPr algn="ctr"/>
            <a:r>
              <a:rPr lang="de-AT" sz="2800" dirty="0">
                <a:solidFill>
                  <a:schemeClr val="accent5">
                    <a:lumMod val="50000"/>
                  </a:schemeClr>
                </a:solidFill>
                <a:latin typeface="Arial" charset="0"/>
              </a:rPr>
              <a:t>Art und Dauer der Erkrankung</a:t>
            </a:r>
          </a:p>
        </p:txBody>
      </p:sp>
      <p:sp>
        <p:nvSpPr>
          <p:cNvPr id="2" name="Textfeld 1">
            <a:extLst>
              <a:ext uri="{FF2B5EF4-FFF2-40B4-BE49-F238E27FC236}">
                <a16:creationId xmlns:a16="http://schemas.microsoft.com/office/drawing/2014/main" xmlns="" id="{AB64250A-A6C2-437A-A8DD-DDF9200A7C66}"/>
              </a:ext>
            </a:extLst>
          </p:cNvPr>
          <p:cNvSpPr txBox="1"/>
          <p:nvPr/>
        </p:nvSpPr>
        <p:spPr>
          <a:xfrm>
            <a:off x="841691" y="1243891"/>
            <a:ext cx="2677336" cy="830997"/>
          </a:xfrm>
          <a:prstGeom prst="rect">
            <a:avLst/>
          </a:prstGeom>
          <a:noFill/>
        </p:spPr>
        <p:txBody>
          <a:bodyPr wrap="none" rtlCol="0">
            <a:spAutoFit/>
          </a:bodyPr>
          <a:lstStyle/>
          <a:p>
            <a:pPr marL="285750" indent="-285750">
              <a:buClr>
                <a:srgbClr val="E73440"/>
              </a:buClr>
              <a:buSzPct val="130000"/>
              <a:buFont typeface="Arial" panose="020B0604020202020204" pitchFamily="34" charset="0"/>
              <a:buChar char="•"/>
            </a:pPr>
            <a:r>
              <a:rPr lang="de-AT" sz="2400" b="1" dirty="0">
                <a:solidFill>
                  <a:schemeClr val="bg2">
                    <a:lumMod val="10000"/>
                  </a:schemeClr>
                </a:solidFill>
              </a:rPr>
              <a:t>Radikulopathie</a:t>
            </a:r>
          </a:p>
          <a:p>
            <a:pPr marL="285750" indent="-285750">
              <a:buClr>
                <a:srgbClr val="E73440"/>
              </a:buClr>
              <a:buSzPct val="130000"/>
              <a:buFont typeface="Arial" panose="020B0604020202020204" pitchFamily="34" charset="0"/>
              <a:buChar char="•"/>
            </a:pPr>
            <a:r>
              <a:rPr lang="de-AT" sz="2400" dirty="0">
                <a:solidFill>
                  <a:schemeClr val="bg1">
                    <a:lumMod val="75000"/>
                  </a:schemeClr>
                </a:solidFill>
              </a:rPr>
              <a:t>Myelopathie</a:t>
            </a:r>
          </a:p>
        </p:txBody>
      </p:sp>
      <p:pic>
        <p:nvPicPr>
          <p:cNvPr id="9" name="Picture 4" descr="HWS-Querschnitt">
            <a:extLst>
              <a:ext uri="{FF2B5EF4-FFF2-40B4-BE49-F238E27FC236}">
                <a16:creationId xmlns:a16="http://schemas.microsoft.com/office/drawing/2014/main" xmlns="" id="{3C16854C-5D67-436E-99D6-D5ECC5DC2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288" y="1049267"/>
            <a:ext cx="1940966" cy="172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xmlns="" id="{518DCB7C-9DBE-4A46-9163-CFAB9EDB8F1E}"/>
              </a:ext>
            </a:extLst>
          </p:cNvPr>
          <p:cNvSpPr/>
          <p:nvPr/>
        </p:nvSpPr>
        <p:spPr>
          <a:xfrm>
            <a:off x="7772049" y="1497464"/>
            <a:ext cx="419100" cy="323850"/>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6" name="Textfeld 5">
            <a:extLst>
              <a:ext uri="{FF2B5EF4-FFF2-40B4-BE49-F238E27FC236}">
                <a16:creationId xmlns:a16="http://schemas.microsoft.com/office/drawing/2014/main" xmlns="" id="{08B3BB74-0A0F-4B34-92C8-0BBE64E81099}"/>
              </a:ext>
            </a:extLst>
          </p:cNvPr>
          <p:cNvSpPr txBox="1"/>
          <p:nvPr/>
        </p:nvSpPr>
        <p:spPr>
          <a:xfrm>
            <a:off x="652121" y="2765452"/>
            <a:ext cx="6852650" cy="861774"/>
          </a:xfrm>
          <a:prstGeom prst="rect">
            <a:avLst/>
          </a:prstGeom>
          <a:noFill/>
          <a:ln w="28575">
            <a:solidFill>
              <a:schemeClr val="bg2">
                <a:lumMod val="10000"/>
              </a:schemeClr>
            </a:solidFill>
          </a:ln>
        </p:spPr>
        <p:txBody>
          <a:bodyPr wrap="square" rtlCol="0">
            <a:spAutoFit/>
          </a:bodyPr>
          <a:lstStyle/>
          <a:p>
            <a:pPr>
              <a:spcBef>
                <a:spcPts val="0"/>
              </a:spcBef>
            </a:pPr>
            <a:r>
              <a:rPr lang="en-US" sz="1400" dirty="0"/>
              <a:t>. …Cervical radiculopathy typically is self-limiting with 75%-90% of patients achieving symptomatic improvement with nonoperative care…</a:t>
            </a:r>
            <a:endParaRPr lang="de-AT" sz="1400" b="1" dirty="0"/>
          </a:p>
          <a:p>
            <a:r>
              <a:rPr lang="de-AT" sz="1100" dirty="0">
                <a:solidFill>
                  <a:srgbClr val="B9B9B9"/>
                </a:solidFill>
              </a:rPr>
              <a:t>Woods BI</a:t>
            </a:r>
            <a:r>
              <a:rPr lang="de-AT" sz="1100" baseline="30000" dirty="0">
                <a:solidFill>
                  <a:srgbClr val="B9B9B9"/>
                </a:solidFill>
              </a:rPr>
              <a:t>1</a:t>
            </a:r>
            <a:r>
              <a:rPr lang="de-AT" sz="1100" dirty="0">
                <a:solidFill>
                  <a:srgbClr val="B9B9B9"/>
                </a:solidFill>
              </a:rPr>
              <a:t>, </a:t>
            </a:r>
            <a:r>
              <a:rPr lang="de-AT" sz="1100" dirty="0" err="1">
                <a:solidFill>
                  <a:srgbClr val="B9B9B9"/>
                </a:solidFill>
              </a:rPr>
              <a:t>Hilibrand</a:t>
            </a:r>
            <a:r>
              <a:rPr lang="de-AT" sz="1100" dirty="0">
                <a:solidFill>
                  <a:srgbClr val="B9B9B9"/>
                </a:solidFill>
              </a:rPr>
              <a:t> AS            </a:t>
            </a:r>
            <a:r>
              <a:rPr lang="de-AT" sz="1100" dirty="0" err="1">
                <a:solidFill>
                  <a:srgbClr val="B9B9B9"/>
                </a:solidFill>
              </a:rPr>
              <a:t>Cervical</a:t>
            </a:r>
            <a:r>
              <a:rPr lang="de-AT" sz="1100" dirty="0">
                <a:solidFill>
                  <a:srgbClr val="B9B9B9"/>
                </a:solidFill>
              </a:rPr>
              <a:t> </a:t>
            </a:r>
            <a:r>
              <a:rPr lang="de-AT" sz="1100" dirty="0" err="1">
                <a:solidFill>
                  <a:srgbClr val="B9B9B9"/>
                </a:solidFill>
              </a:rPr>
              <a:t>radiculopathy</a:t>
            </a:r>
            <a:r>
              <a:rPr lang="de-AT" sz="1100" dirty="0">
                <a:solidFill>
                  <a:srgbClr val="B9B9B9"/>
                </a:solidFill>
              </a:rPr>
              <a:t>: </a:t>
            </a:r>
            <a:r>
              <a:rPr lang="de-AT" sz="1100" dirty="0" err="1">
                <a:solidFill>
                  <a:srgbClr val="B9B9B9"/>
                </a:solidFill>
              </a:rPr>
              <a:t>epidemiology</a:t>
            </a:r>
            <a:r>
              <a:rPr lang="de-AT" sz="1100" dirty="0">
                <a:solidFill>
                  <a:srgbClr val="B9B9B9"/>
                </a:solidFill>
              </a:rPr>
              <a:t>, </a:t>
            </a:r>
            <a:r>
              <a:rPr lang="de-AT" sz="1100" dirty="0" err="1">
                <a:solidFill>
                  <a:srgbClr val="B9B9B9"/>
                </a:solidFill>
              </a:rPr>
              <a:t>etiology</a:t>
            </a:r>
            <a:r>
              <a:rPr lang="de-AT" sz="1100" dirty="0">
                <a:solidFill>
                  <a:srgbClr val="B9B9B9"/>
                </a:solidFill>
              </a:rPr>
              <a:t>, </a:t>
            </a:r>
            <a:r>
              <a:rPr lang="de-AT" sz="1100" dirty="0" err="1">
                <a:solidFill>
                  <a:srgbClr val="B9B9B9"/>
                </a:solidFill>
              </a:rPr>
              <a:t>diagnosis</a:t>
            </a:r>
            <a:r>
              <a:rPr lang="de-AT" sz="1100" dirty="0">
                <a:solidFill>
                  <a:srgbClr val="B9B9B9"/>
                </a:solidFill>
              </a:rPr>
              <a:t>, and </a:t>
            </a:r>
            <a:r>
              <a:rPr lang="de-AT" sz="1100" dirty="0" err="1">
                <a:solidFill>
                  <a:srgbClr val="B9B9B9"/>
                </a:solidFill>
              </a:rPr>
              <a:t>treatment</a:t>
            </a:r>
            <a:r>
              <a:rPr lang="de-AT" sz="1100" dirty="0">
                <a:solidFill>
                  <a:srgbClr val="B9B9B9"/>
                </a:solidFill>
              </a:rPr>
              <a:t>.</a:t>
            </a:r>
          </a:p>
          <a:p>
            <a:r>
              <a:rPr lang="de-AT" sz="1100" dirty="0">
                <a:solidFill>
                  <a:srgbClr val="B9B9B9"/>
                </a:solidFill>
              </a:rPr>
              <a:t>J Spinal </a:t>
            </a:r>
            <a:r>
              <a:rPr lang="de-AT" sz="1100" dirty="0" err="1">
                <a:solidFill>
                  <a:srgbClr val="B9B9B9"/>
                </a:solidFill>
              </a:rPr>
              <a:t>Disord</a:t>
            </a:r>
            <a:r>
              <a:rPr lang="de-AT" sz="1100" dirty="0">
                <a:solidFill>
                  <a:srgbClr val="B9B9B9"/>
                </a:solidFill>
              </a:rPr>
              <a:t> Tech. 2015 </a:t>
            </a:r>
            <a:r>
              <a:rPr lang="de-AT" sz="1100" dirty="0">
                <a:solidFill>
                  <a:schemeClr val="bg1">
                    <a:lumMod val="65000"/>
                  </a:schemeClr>
                </a:solidFill>
              </a:rPr>
              <a:t>Jun;28(5)</a:t>
            </a:r>
          </a:p>
        </p:txBody>
      </p:sp>
      <p:graphicFrame>
        <p:nvGraphicFramePr>
          <p:cNvPr id="10" name="Tabelle 9">
            <a:extLst>
              <a:ext uri="{FF2B5EF4-FFF2-40B4-BE49-F238E27FC236}">
                <a16:creationId xmlns:a16="http://schemas.microsoft.com/office/drawing/2014/main" xmlns="" id="{CC8F4E7F-9838-497A-B80F-E9A6C915564F}"/>
              </a:ext>
            </a:extLst>
          </p:cNvPr>
          <p:cNvGraphicFramePr>
            <a:graphicFrameLocks noGrp="1"/>
          </p:cNvGraphicFramePr>
          <p:nvPr>
            <p:extLst>
              <p:ext uri="{D42A27DB-BD31-4B8C-83A1-F6EECF244321}">
                <p14:modId xmlns:p14="http://schemas.microsoft.com/office/powerpoint/2010/main" val="2284408099"/>
              </p:ext>
            </p:extLst>
          </p:nvPr>
        </p:nvGraphicFramePr>
        <p:xfrm>
          <a:off x="911501" y="4279360"/>
          <a:ext cx="6013927" cy="635004"/>
        </p:xfrm>
        <a:graphic>
          <a:graphicData uri="http://schemas.openxmlformats.org/drawingml/2006/table">
            <a:tbl>
              <a:tblPr firstRow="1" bandRow="1">
                <a:tableStyleId>{5C22544A-7EE6-4342-B048-85BDC9FD1C3A}</a:tableStyleId>
              </a:tblPr>
              <a:tblGrid>
                <a:gridCol w="1503482">
                  <a:extLst>
                    <a:ext uri="{9D8B030D-6E8A-4147-A177-3AD203B41FA5}">
                      <a16:colId xmlns:a16="http://schemas.microsoft.com/office/drawing/2014/main" xmlns="" val="991914671"/>
                    </a:ext>
                  </a:extLst>
                </a:gridCol>
                <a:gridCol w="1671652">
                  <a:extLst>
                    <a:ext uri="{9D8B030D-6E8A-4147-A177-3AD203B41FA5}">
                      <a16:colId xmlns:a16="http://schemas.microsoft.com/office/drawing/2014/main" xmlns="" val="4217353952"/>
                    </a:ext>
                  </a:extLst>
                </a:gridCol>
                <a:gridCol w="1641802">
                  <a:extLst>
                    <a:ext uri="{9D8B030D-6E8A-4147-A177-3AD203B41FA5}">
                      <a16:colId xmlns:a16="http://schemas.microsoft.com/office/drawing/2014/main" xmlns="" val="1677107817"/>
                    </a:ext>
                  </a:extLst>
                </a:gridCol>
                <a:gridCol w="1196991">
                  <a:extLst>
                    <a:ext uri="{9D8B030D-6E8A-4147-A177-3AD203B41FA5}">
                      <a16:colId xmlns:a16="http://schemas.microsoft.com/office/drawing/2014/main" xmlns="" val="2459317094"/>
                    </a:ext>
                  </a:extLst>
                </a:gridCol>
              </a:tblGrid>
              <a:tr h="271400">
                <a:tc>
                  <a:txBody>
                    <a:bodyPr/>
                    <a:lstStyle/>
                    <a:p>
                      <a:r>
                        <a:rPr lang="de-AT" sz="1400" dirty="0"/>
                        <a:t>N=59</a:t>
                      </a:r>
                    </a:p>
                  </a:txBody>
                  <a:tcPr/>
                </a:tc>
                <a:tc>
                  <a:txBody>
                    <a:bodyPr/>
                    <a:lstStyle/>
                    <a:p>
                      <a:r>
                        <a:rPr lang="de-AT" sz="1400" dirty="0"/>
                        <a:t>OP&lt;6mo (n=29)</a:t>
                      </a:r>
                    </a:p>
                  </a:txBody>
                  <a:tcPr/>
                </a:tc>
                <a:tc>
                  <a:txBody>
                    <a:bodyPr/>
                    <a:lstStyle/>
                    <a:p>
                      <a:r>
                        <a:rPr lang="de-AT" sz="1400" dirty="0"/>
                        <a:t>OP&gt; 6mo (n=30)</a:t>
                      </a:r>
                    </a:p>
                  </a:txBody>
                  <a:tcPr/>
                </a:tc>
                <a:tc>
                  <a:txBody>
                    <a:bodyPr/>
                    <a:lstStyle/>
                    <a:p>
                      <a:r>
                        <a:rPr lang="de-AT" sz="1400" dirty="0"/>
                        <a:t>P </a:t>
                      </a:r>
                      <a:r>
                        <a:rPr lang="de-AT" sz="1400" dirty="0" err="1"/>
                        <a:t>value</a:t>
                      </a:r>
                      <a:endParaRPr lang="de-AT" sz="1400" dirty="0"/>
                    </a:p>
                  </a:txBody>
                  <a:tcPr/>
                </a:tc>
                <a:extLst>
                  <a:ext uri="{0D108BD9-81ED-4DB2-BD59-A6C34878D82A}">
                    <a16:rowId xmlns:a16="http://schemas.microsoft.com/office/drawing/2014/main" xmlns="" val="3658268357"/>
                  </a:ext>
                </a:extLst>
              </a:tr>
              <a:tr h="330204">
                <a:tc>
                  <a:txBody>
                    <a:bodyPr/>
                    <a:lstStyle/>
                    <a:p>
                      <a:r>
                        <a:rPr lang="de-AT" sz="1400" dirty="0"/>
                        <a:t>Arm </a:t>
                      </a:r>
                      <a:r>
                        <a:rPr lang="de-AT" sz="1400" dirty="0" err="1"/>
                        <a:t>pain</a:t>
                      </a:r>
                      <a:r>
                        <a:rPr lang="de-AT" sz="1400" dirty="0"/>
                        <a:t> </a:t>
                      </a:r>
                      <a:r>
                        <a:rPr lang="de-AT" sz="1400" dirty="0" err="1"/>
                        <a:t>scores</a:t>
                      </a:r>
                      <a:endParaRPr lang="de-AT" sz="1400" dirty="0"/>
                    </a:p>
                  </a:txBody>
                  <a:tcPr/>
                </a:tc>
                <a:tc>
                  <a:txBody>
                    <a:bodyPr/>
                    <a:lstStyle/>
                    <a:p>
                      <a:pPr algn="ctr"/>
                      <a:r>
                        <a:rPr lang="de-AT" sz="1400" dirty="0"/>
                        <a:t>+</a:t>
                      </a:r>
                    </a:p>
                  </a:txBody>
                  <a:tcPr/>
                </a:tc>
                <a:tc>
                  <a:txBody>
                    <a:bodyPr/>
                    <a:lstStyle/>
                    <a:p>
                      <a:pPr algn="ctr"/>
                      <a:r>
                        <a:rPr lang="de-AT" sz="1400" dirty="0"/>
                        <a:t>-</a:t>
                      </a:r>
                    </a:p>
                  </a:txBody>
                  <a:tcPr/>
                </a:tc>
                <a:tc>
                  <a:txBody>
                    <a:bodyPr/>
                    <a:lstStyle/>
                    <a:p>
                      <a:r>
                        <a:rPr lang="de-AT" sz="1400" dirty="0"/>
                        <a:t>&lt;0.004</a:t>
                      </a:r>
                    </a:p>
                  </a:txBody>
                  <a:tcPr/>
                </a:tc>
                <a:extLst>
                  <a:ext uri="{0D108BD9-81ED-4DB2-BD59-A6C34878D82A}">
                    <a16:rowId xmlns:a16="http://schemas.microsoft.com/office/drawing/2014/main" xmlns="" val="959008135"/>
                  </a:ext>
                </a:extLst>
              </a:tr>
            </a:tbl>
          </a:graphicData>
        </a:graphic>
      </p:graphicFrame>
      <p:graphicFrame>
        <p:nvGraphicFramePr>
          <p:cNvPr id="3" name="Tabelle 2">
            <a:extLst>
              <a:ext uri="{FF2B5EF4-FFF2-40B4-BE49-F238E27FC236}">
                <a16:creationId xmlns:a16="http://schemas.microsoft.com/office/drawing/2014/main" xmlns="" id="{5C59BD7A-B334-4705-A185-53D3380C8D5A}"/>
              </a:ext>
            </a:extLst>
          </p:cNvPr>
          <p:cNvGraphicFramePr>
            <a:graphicFrameLocks noGrp="1"/>
          </p:cNvGraphicFramePr>
          <p:nvPr>
            <p:extLst>
              <p:ext uri="{D42A27DB-BD31-4B8C-83A1-F6EECF244321}">
                <p14:modId xmlns:p14="http://schemas.microsoft.com/office/powerpoint/2010/main" val="2919809453"/>
              </p:ext>
            </p:extLst>
          </p:nvPr>
        </p:nvGraphicFramePr>
        <p:xfrm>
          <a:off x="933803" y="5456615"/>
          <a:ext cx="6096000" cy="634126"/>
        </p:xfrm>
        <a:graphic>
          <a:graphicData uri="http://schemas.openxmlformats.org/drawingml/2006/table">
            <a:tbl>
              <a:tblPr firstRow="1" bandRow="1">
                <a:tableStyleId>{5C22544A-7EE6-4342-B048-85BDC9FD1C3A}</a:tableStyleId>
              </a:tblPr>
              <a:tblGrid>
                <a:gridCol w="1039964">
                  <a:extLst>
                    <a:ext uri="{9D8B030D-6E8A-4147-A177-3AD203B41FA5}">
                      <a16:colId xmlns:a16="http://schemas.microsoft.com/office/drawing/2014/main" xmlns="" val="3654162306"/>
                    </a:ext>
                  </a:extLst>
                </a:gridCol>
                <a:gridCol w="2008036">
                  <a:extLst>
                    <a:ext uri="{9D8B030D-6E8A-4147-A177-3AD203B41FA5}">
                      <a16:colId xmlns:a16="http://schemas.microsoft.com/office/drawing/2014/main" xmlns="" val="2866128656"/>
                    </a:ext>
                  </a:extLst>
                </a:gridCol>
                <a:gridCol w="1928344">
                  <a:extLst>
                    <a:ext uri="{9D8B030D-6E8A-4147-A177-3AD203B41FA5}">
                      <a16:colId xmlns:a16="http://schemas.microsoft.com/office/drawing/2014/main" xmlns="" val="1284655318"/>
                    </a:ext>
                  </a:extLst>
                </a:gridCol>
                <a:gridCol w="1119656">
                  <a:extLst>
                    <a:ext uri="{9D8B030D-6E8A-4147-A177-3AD203B41FA5}">
                      <a16:colId xmlns:a16="http://schemas.microsoft.com/office/drawing/2014/main" xmlns="" val="1291250763"/>
                    </a:ext>
                  </a:extLst>
                </a:gridCol>
              </a:tblGrid>
              <a:tr h="329326">
                <a:tc>
                  <a:txBody>
                    <a:bodyPr/>
                    <a:lstStyle/>
                    <a:p>
                      <a:r>
                        <a:rPr lang="de-AT" sz="1400" dirty="0"/>
                        <a:t>N=169</a:t>
                      </a:r>
                    </a:p>
                  </a:txBody>
                  <a:tcPr/>
                </a:tc>
                <a:tc>
                  <a:txBody>
                    <a:bodyPr/>
                    <a:lstStyle/>
                    <a:p>
                      <a:r>
                        <a:rPr lang="de-AT" sz="1400" dirty="0"/>
                        <a:t>OP&lt; 60 d ( n=88)</a:t>
                      </a:r>
                    </a:p>
                  </a:txBody>
                  <a:tcPr/>
                </a:tc>
                <a:tc>
                  <a:txBody>
                    <a:bodyPr/>
                    <a:lstStyle/>
                    <a:p>
                      <a:r>
                        <a:rPr lang="de-AT" sz="1400" dirty="0"/>
                        <a:t>OP&gt; 60 d (n=81)</a:t>
                      </a:r>
                    </a:p>
                  </a:txBody>
                  <a:tcPr/>
                </a:tc>
                <a:tc>
                  <a:txBody>
                    <a:bodyPr/>
                    <a:lstStyle/>
                    <a:p>
                      <a:r>
                        <a:rPr lang="de-AT" sz="1400" dirty="0"/>
                        <a:t>P </a:t>
                      </a:r>
                      <a:r>
                        <a:rPr lang="de-AT" sz="1400" dirty="0" err="1"/>
                        <a:t>value</a:t>
                      </a:r>
                      <a:endParaRPr lang="de-AT" sz="1400" dirty="0"/>
                    </a:p>
                  </a:txBody>
                  <a:tcPr/>
                </a:tc>
                <a:extLst>
                  <a:ext uri="{0D108BD9-81ED-4DB2-BD59-A6C34878D82A}">
                    <a16:rowId xmlns:a16="http://schemas.microsoft.com/office/drawing/2014/main" xmlns="" val="71056915"/>
                  </a:ext>
                </a:extLst>
              </a:tr>
              <a:tr h="269174">
                <a:tc>
                  <a:txBody>
                    <a:bodyPr/>
                    <a:lstStyle/>
                    <a:p>
                      <a:r>
                        <a:rPr lang="de-AT" sz="1400" dirty="0"/>
                        <a:t>HRQOL</a:t>
                      </a:r>
                    </a:p>
                  </a:txBody>
                  <a:tcPr/>
                </a:tc>
                <a:tc>
                  <a:txBody>
                    <a:bodyPr/>
                    <a:lstStyle/>
                    <a:p>
                      <a:pPr algn="ctr"/>
                      <a:r>
                        <a:rPr lang="de-AT" sz="1400" dirty="0">
                          <a:solidFill>
                            <a:schemeClr val="tx1">
                              <a:lumMod val="50000"/>
                            </a:schemeClr>
                          </a:solidFill>
                        </a:rPr>
                        <a:t>+</a:t>
                      </a:r>
                    </a:p>
                  </a:txBody>
                  <a:tcPr/>
                </a:tc>
                <a:tc>
                  <a:txBody>
                    <a:bodyPr/>
                    <a:lstStyle/>
                    <a:p>
                      <a:pPr algn="ctr"/>
                      <a:r>
                        <a:rPr lang="de-AT" sz="1400" dirty="0">
                          <a:solidFill>
                            <a:schemeClr val="tx1">
                              <a:lumMod val="50000"/>
                            </a:schemeClr>
                          </a:solidFill>
                        </a:rPr>
                        <a:t>-</a:t>
                      </a:r>
                    </a:p>
                  </a:txBody>
                  <a:tcPr/>
                </a:tc>
                <a:tc>
                  <a:txBody>
                    <a:bodyPr/>
                    <a:lstStyle/>
                    <a:p>
                      <a:r>
                        <a:rPr lang="de-AT" sz="1400" dirty="0"/>
                        <a:t>&lt; 0.005</a:t>
                      </a:r>
                    </a:p>
                  </a:txBody>
                  <a:tcPr/>
                </a:tc>
                <a:extLst>
                  <a:ext uri="{0D108BD9-81ED-4DB2-BD59-A6C34878D82A}">
                    <a16:rowId xmlns:a16="http://schemas.microsoft.com/office/drawing/2014/main" xmlns="" val="3827664986"/>
                  </a:ext>
                </a:extLst>
              </a:tr>
            </a:tbl>
          </a:graphicData>
        </a:graphic>
      </p:graphicFrame>
      <p:sp>
        <p:nvSpPr>
          <p:cNvPr id="11" name="Rechteck 10">
            <a:extLst>
              <a:ext uri="{FF2B5EF4-FFF2-40B4-BE49-F238E27FC236}">
                <a16:creationId xmlns:a16="http://schemas.microsoft.com/office/drawing/2014/main" xmlns="" id="{5C3CFACD-0663-4115-893B-89D118402B92}"/>
              </a:ext>
            </a:extLst>
          </p:cNvPr>
          <p:cNvSpPr/>
          <p:nvPr/>
        </p:nvSpPr>
        <p:spPr>
          <a:xfrm>
            <a:off x="989472" y="4943738"/>
            <a:ext cx="7201677" cy="261610"/>
          </a:xfrm>
          <a:prstGeom prst="rect">
            <a:avLst/>
          </a:prstGeom>
        </p:spPr>
        <p:txBody>
          <a:bodyPr wrap="square">
            <a:spAutoFit/>
          </a:bodyPr>
          <a:lstStyle/>
          <a:p>
            <a:r>
              <a:rPr lang="de-AT" sz="1100" dirty="0"/>
              <a:t>Nelson EL, </a:t>
            </a:r>
            <a:r>
              <a:rPr lang="de-AT" sz="1100" dirty="0" err="1"/>
              <a:t>Burneikiene</a:t>
            </a:r>
            <a:r>
              <a:rPr lang="de-AT" sz="1100" dirty="0"/>
              <a:t> </a:t>
            </a:r>
            <a:r>
              <a:rPr lang="de-AT" sz="1100" dirty="0" err="1"/>
              <a:t>S,Mason</a:t>
            </a:r>
            <a:r>
              <a:rPr lang="de-AT" sz="1100" dirty="0"/>
              <a:t> A, et al.. </a:t>
            </a:r>
            <a:r>
              <a:rPr lang="de-AT" sz="1100" dirty="0" err="1"/>
              <a:t>Spine</a:t>
            </a:r>
            <a:r>
              <a:rPr lang="de-AT" sz="1100" dirty="0"/>
              <a:t> J. 2015;15:427–32.</a:t>
            </a:r>
          </a:p>
        </p:txBody>
      </p:sp>
      <p:sp>
        <p:nvSpPr>
          <p:cNvPr id="5" name="Textfeld 4">
            <a:extLst>
              <a:ext uri="{FF2B5EF4-FFF2-40B4-BE49-F238E27FC236}">
                <a16:creationId xmlns:a16="http://schemas.microsoft.com/office/drawing/2014/main" xmlns="" id="{C6B5C35A-C833-4565-8EF7-48349407D320}"/>
              </a:ext>
            </a:extLst>
          </p:cNvPr>
          <p:cNvSpPr txBox="1"/>
          <p:nvPr/>
        </p:nvSpPr>
        <p:spPr>
          <a:xfrm>
            <a:off x="663275" y="2394889"/>
            <a:ext cx="1954381" cy="369332"/>
          </a:xfrm>
          <a:prstGeom prst="rect">
            <a:avLst/>
          </a:prstGeom>
          <a:noFill/>
          <a:ln w="38100">
            <a:solidFill>
              <a:schemeClr val="bg2">
                <a:lumMod val="10000"/>
              </a:schemeClr>
            </a:solidFill>
          </a:ln>
        </p:spPr>
        <p:txBody>
          <a:bodyPr wrap="none" rtlCol="0">
            <a:spAutoFit/>
          </a:bodyPr>
          <a:lstStyle/>
          <a:p>
            <a:r>
              <a:rPr lang="de-AT" dirty="0">
                <a:solidFill>
                  <a:schemeClr val="tx1">
                    <a:lumMod val="50000"/>
                  </a:schemeClr>
                </a:solidFill>
              </a:rPr>
              <a:t>„Natural </a:t>
            </a:r>
            <a:r>
              <a:rPr lang="de-AT" dirty="0" err="1">
                <a:solidFill>
                  <a:schemeClr val="tx1">
                    <a:lumMod val="50000"/>
                  </a:schemeClr>
                </a:solidFill>
              </a:rPr>
              <a:t>history</a:t>
            </a:r>
            <a:r>
              <a:rPr lang="de-AT" dirty="0">
                <a:solidFill>
                  <a:schemeClr val="tx1">
                    <a:lumMod val="50000"/>
                  </a:schemeClr>
                </a:solidFill>
              </a:rPr>
              <a:t>“ :</a:t>
            </a:r>
          </a:p>
        </p:txBody>
      </p:sp>
      <p:sp>
        <p:nvSpPr>
          <p:cNvPr id="13" name="Textfeld 12">
            <a:extLst>
              <a:ext uri="{FF2B5EF4-FFF2-40B4-BE49-F238E27FC236}">
                <a16:creationId xmlns:a16="http://schemas.microsoft.com/office/drawing/2014/main" xmlns="" id="{6FD673CE-1ABA-431C-9AB0-41AF0534960B}"/>
              </a:ext>
            </a:extLst>
          </p:cNvPr>
          <p:cNvSpPr txBox="1"/>
          <p:nvPr/>
        </p:nvSpPr>
        <p:spPr>
          <a:xfrm>
            <a:off x="779336" y="3791073"/>
            <a:ext cx="1321837" cy="369332"/>
          </a:xfrm>
          <a:prstGeom prst="rect">
            <a:avLst/>
          </a:prstGeom>
          <a:noFill/>
        </p:spPr>
        <p:txBody>
          <a:bodyPr wrap="none" rtlCol="0">
            <a:spAutoFit/>
          </a:bodyPr>
          <a:lstStyle/>
          <a:p>
            <a:r>
              <a:rPr lang="de-AT" dirty="0">
                <a:solidFill>
                  <a:schemeClr val="tx1">
                    <a:lumMod val="50000"/>
                  </a:schemeClr>
                </a:solidFill>
              </a:rPr>
              <a:t>OP </a:t>
            </a:r>
            <a:r>
              <a:rPr lang="de-AT" dirty="0" err="1">
                <a:solidFill>
                  <a:schemeClr val="tx1">
                    <a:lumMod val="50000"/>
                  </a:schemeClr>
                </a:solidFill>
              </a:rPr>
              <a:t>timing</a:t>
            </a:r>
            <a:r>
              <a:rPr lang="de-AT" dirty="0">
                <a:solidFill>
                  <a:schemeClr val="tx1">
                    <a:lumMod val="50000"/>
                  </a:schemeClr>
                </a:solidFill>
              </a:rPr>
              <a:t> :</a:t>
            </a:r>
          </a:p>
        </p:txBody>
      </p:sp>
      <p:sp>
        <p:nvSpPr>
          <p:cNvPr id="14" name="Textfeld 13">
            <a:extLst>
              <a:ext uri="{FF2B5EF4-FFF2-40B4-BE49-F238E27FC236}">
                <a16:creationId xmlns:a16="http://schemas.microsoft.com/office/drawing/2014/main" xmlns="" id="{B311B9D0-FBC5-4EDD-9245-8408E9CAE6EE}"/>
              </a:ext>
            </a:extLst>
          </p:cNvPr>
          <p:cNvSpPr txBox="1"/>
          <p:nvPr/>
        </p:nvSpPr>
        <p:spPr>
          <a:xfrm>
            <a:off x="933803" y="6100071"/>
            <a:ext cx="7605342" cy="261610"/>
          </a:xfrm>
          <a:prstGeom prst="rect">
            <a:avLst/>
          </a:prstGeom>
          <a:noFill/>
        </p:spPr>
        <p:txBody>
          <a:bodyPr wrap="square" rtlCol="0">
            <a:spAutoFit/>
          </a:bodyPr>
          <a:lstStyle/>
          <a:p>
            <a:pPr>
              <a:buClr>
                <a:srgbClr val="E73440"/>
              </a:buClr>
            </a:pPr>
            <a:r>
              <a:rPr lang="de-AT" sz="1100" dirty="0" err="1">
                <a:solidFill>
                  <a:schemeClr val="accent5">
                    <a:lumMod val="50000"/>
                  </a:schemeClr>
                </a:solidFill>
              </a:rPr>
              <a:t>Räsänen</a:t>
            </a:r>
            <a:r>
              <a:rPr lang="de-AT" sz="1100" dirty="0">
                <a:solidFill>
                  <a:schemeClr val="accent5">
                    <a:lumMod val="50000"/>
                  </a:schemeClr>
                </a:solidFill>
              </a:rPr>
              <a:t> P, </a:t>
            </a:r>
            <a:r>
              <a:rPr lang="de-AT" sz="1100" dirty="0" err="1">
                <a:solidFill>
                  <a:schemeClr val="accent5">
                    <a:lumMod val="50000"/>
                  </a:schemeClr>
                </a:solidFill>
              </a:rPr>
              <a:t>Ohmann</a:t>
            </a:r>
            <a:r>
              <a:rPr lang="de-AT" sz="1100" dirty="0">
                <a:solidFill>
                  <a:schemeClr val="accent5">
                    <a:lumMod val="50000"/>
                  </a:schemeClr>
                </a:solidFill>
              </a:rPr>
              <a:t> J, Sintonen  H.. J </a:t>
            </a:r>
            <a:r>
              <a:rPr lang="de-AT" sz="1100" dirty="0" err="1">
                <a:solidFill>
                  <a:schemeClr val="accent5">
                    <a:lumMod val="50000"/>
                  </a:schemeClr>
                </a:solidFill>
              </a:rPr>
              <a:t>Neurosurgery</a:t>
            </a:r>
            <a:r>
              <a:rPr lang="de-AT" sz="1100" dirty="0">
                <a:solidFill>
                  <a:schemeClr val="accent5">
                    <a:lumMod val="50000"/>
                  </a:schemeClr>
                </a:solidFill>
              </a:rPr>
              <a:t> </a:t>
            </a:r>
            <a:r>
              <a:rPr lang="de-AT" sz="1100" dirty="0" err="1">
                <a:solidFill>
                  <a:schemeClr val="accent5">
                    <a:lumMod val="50000"/>
                  </a:schemeClr>
                </a:solidFill>
              </a:rPr>
              <a:t>Spine</a:t>
            </a:r>
            <a:r>
              <a:rPr lang="de-AT" sz="1100" dirty="0">
                <a:solidFill>
                  <a:schemeClr val="accent5">
                    <a:lumMod val="50000"/>
                  </a:schemeClr>
                </a:solidFill>
              </a:rPr>
              <a:t>. 2006; 5 (3): 204-209.</a:t>
            </a:r>
          </a:p>
        </p:txBody>
      </p:sp>
      <p:sp>
        <p:nvSpPr>
          <p:cNvPr id="8" name="Rechteck 7">
            <a:extLst>
              <a:ext uri="{FF2B5EF4-FFF2-40B4-BE49-F238E27FC236}">
                <a16:creationId xmlns:a16="http://schemas.microsoft.com/office/drawing/2014/main" xmlns="" id="{D7A0B3D4-0D77-45B5-B53A-53077AD5A8C9}"/>
              </a:ext>
            </a:extLst>
          </p:cNvPr>
          <p:cNvSpPr/>
          <p:nvPr/>
        </p:nvSpPr>
        <p:spPr>
          <a:xfrm>
            <a:off x="663275" y="3791073"/>
            <a:ext cx="6841495" cy="2765844"/>
          </a:xfrm>
          <a:prstGeom prst="rect">
            <a:avLst/>
          </a:prstGeom>
          <a:noFill/>
          <a:ln w="38100">
            <a:solidFill>
              <a:srgbClr val="E734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43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052D2CE0-3908-4BF9-B191-AA2885E0E09C}"/>
              </a:ext>
            </a:extLst>
          </p:cNvPr>
          <p:cNvSpPr>
            <a:spLocks noGrp="1"/>
          </p:cNvSpPr>
          <p:nvPr>
            <p:ph type="ftr" sz="quarter" idx="11"/>
          </p:nvPr>
        </p:nvSpPr>
        <p:spPr/>
        <p:txBody>
          <a:bodyPr/>
          <a:lstStyle/>
          <a:p>
            <a:pPr>
              <a:defRPr/>
            </a:pPr>
            <a:r>
              <a:rPr lang="de-DE"/>
              <a:t>Titel </a:t>
            </a:r>
            <a:r>
              <a:rPr lang="de-DE" b="0"/>
              <a:t>TT.MM.JJJJ</a:t>
            </a:r>
            <a:endParaRPr lang="de-AT" b="0"/>
          </a:p>
        </p:txBody>
      </p:sp>
      <p:pic>
        <p:nvPicPr>
          <p:cNvPr id="5" name="Grafik 1">
            <a:extLst>
              <a:ext uri="{FF2B5EF4-FFF2-40B4-BE49-F238E27FC236}">
                <a16:creationId xmlns:a16="http://schemas.microsoft.com/office/drawing/2014/main" xmlns="" id="{DA3E58DC-F84D-47D3-8A65-AAA3044F0665}"/>
              </a:ext>
            </a:extLst>
          </p:cNvPr>
          <p:cNvPicPr>
            <a:picLocks noChangeAspect="1"/>
          </p:cNvPicPr>
          <p:nvPr/>
        </p:nvPicPr>
        <p:blipFill rotWithShape="1">
          <a:blip r:embed="rId3">
            <a:extLst>
              <a:ext uri="{28A0092B-C50C-407E-A947-70E740481C1C}">
                <a14:useLocalDpi xmlns:a14="http://schemas.microsoft.com/office/drawing/2010/main" val="0"/>
              </a:ext>
            </a:extLst>
          </a:blip>
          <a:srcRect l="701" t="3125"/>
          <a:stretch/>
        </p:blipFill>
        <p:spPr bwMode="auto">
          <a:xfrm>
            <a:off x="361507" y="1233377"/>
            <a:ext cx="8480868" cy="554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a:extLst>
              <a:ext uri="{FF2B5EF4-FFF2-40B4-BE49-F238E27FC236}">
                <a16:creationId xmlns:a16="http://schemas.microsoft.com/office/drawing/2014/main" xmlns="" id="{11769FD6-68E8-421A-96AE-C49979D74329}"/>
              </a:ext>
            </a:extLst>
          </p:cNvPr>
          <p:cNvSpPr/>
          <p:nvPr/>
        </p:nvSpPr>
        <p:spPr>
          <a:xfrm>
            <a:off x="4489450" y="3429000"/>
            <a:ext cx="2203450" cy="2559050"/>
          </a:xfrm>
          <a:prstGeom prst="ellipse">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xmlns="" id="{8FBB6B96-2661-43D9-92B0-4E1A01525B8A}"/>
              </a:ext>
            </a:extLst>
          </p:cNvPr>
          <p:cNvSpPr txBox="1"/>
          <p:nvPr/>
        </p:nvSpPr>
        <p:spPr>
          <a:xfrm rot="20172444">
            <a:off x="1940266" y="2707221"/>
            <a:ext cx="4286173" cy="523220"/>
          </a:xfrm>
          <a:prstGeom prst="rect">
            <a:avLst/>
          </a:prstGeom>
          <a:solidFill>
            <a:srgbClr val="FFFF00"/>
          </a:solidFill>
        </p:spPr>
        <p:txBody>
          <a:bodyPr wrap="none" rtlCol="0">
            <a:spAutoFit/>
          </a:bodyPr>
          <a:lstStyle/>
          <a:p>
            <a:r>
              <a:rPr lang="de-AT" sz="2800" dirty="0"/>
              <a:t>Verlängert bis 29.09.2017</a:t>
            </a:r>
          </a:p>
        </p:txBody>
      </p:sp>
      <p:sp>
        <p:nvSpPr>
          <p:cNvPr id="2" name="Pfeil: nach rechts 1">
            <a:extLst>
              <a:ext uri="{FF2B5EF4-FFF2-40B4-BE49-F238E27FC236}">
                <a16:creationId xmlns:a16="http://schemas.microsoft.com/office/drawing/2014/main" xmlns="" id="{98A78AC0-74FE-4944-AB91-5281E81F760B}"/>
              </a:ext>
            </a:extLst>
          </p:cNvPr>
          <p:cNvSpPr/>
          <p:nvPr/>
        </p:nvSpPr>
        <p:spPr>
          <a:xfrm>
            <a:off x="6804837" y="4635796"/>
            <a:ext cx="836428" cy="1913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3" name="Pfeil: nach rechts 2">
            <a:extLst>
              <a:ext uri="{FF2B5EF4-FFF2-40B4-BE49-F238E27FC236}">
                <a16:creationId xmlns:a16="http://schemas.microsoft.com/office/drawing/2014/main" xmlns="" id="{F27D87F4-618C-4F98-9475-A47D7BD37AE1}"/>
              </a:ext>
            </a:extLst>
          </p:cNvPr>
          <p:cNvSpPr/>
          <p:nvPr/>
        </p:nvSpPr>
        <p:spPr>
          <a:xfrm rot="1798273">
            <a:off x="6676933" y="5357265"/>
            <a:ext cx="1013101" cy="134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xmlns="" id="{BFFD46EE-05DB-41E0-9425-EEF282B2112B}"/>
              </a:ext>
            </a:extLst>
          </p:cNvPr>
          <p:cNvSpPr txBox="1"/>
          <p:nvPr/>
        </p:nvSpPr>
        <p:spPr>
          <a:xfrm>
            <a:off x="361507" y="582398"/>
            <a:ext cx="4532010" cy="369332"/>
          </a:xfrm>
          <a:prstGeom prst="rect">
            <a:avLst/>
          </a:prstGeom>
          <a:noFill/>
          <a:ln w="57150">
            <a:solidFill>
              <a:srgbClr val="FF0000"/>
            </a:solidFill>
          </a:ln>
        </p:spPr>
        <p:txBody>
          <a:bodyPr wrap="none" rtlCol="0">
            <a:spAutoFit/>
          </a:bodyPr>
          <a:lstStyle/>
          <a:p>
            <a:r>
              <a:rPr lang="de-AT" dirty="0"/>
              <a:t>Clinical </a:t>
            </a:r>
            <a:r>
              <a:rPr lang="de-AT" dirty="0" err="1"/>
              <a:t>Pathway</a:t>
            </a:r>
            <a:r>
              <a:rPr lang="de-AT" dirty="0"/>
              <a:t>: Zervikale Radikulopathie</a:t>
            </a:r>
          </a:p>
        </p:txBody>
      </p:sp>
    </p:spTree>
    <p:extLst>
      <p:ext uri="{BB962C8B-B14F-4D97-AF65-F5344CB8AC3E}">
        <p14:creationId xmlns:p14="http://schemas.microsoft.com/office/powerpoint/2010/main" val="22123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xmlns="" id="{CF1A6284-079F-4CD6-A3AE-23C89A3A0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2" y="2312647"/>
            <a:ext cx="2160587"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a:extLst>
              <a:ext uri="{FF2B5EF4-FFF2-40B4-BE49-F238E27FC236}">
                <a16:creationId xmlns:a16="http://schemas.microsoft.com/office/drawing/2014/main" xmlns="" id="{1BF79E7C-184C-47BB-AF0E-82010ACF288F}"/>
              </a:ext>
            </a:extLst>
          </p:cNvPr>
          <p:cNvSpPr>
            <a:spLocks noGrp="1"/>
          </p:cNvSpPr>
          <p:nvPr>
            <p:ph type="ftr" sz="quarter" idx="11"/>
          </p:nvPr>
        </p:nvSpPr>
        <p:spPr/>
        <p:txBody>
          <a:bodyPr/>
          <a:lstStyle/>
          <a:p>
            <a:pPr>
              <a:defRPr/>
            </a:pPr>
            <a:r>
              <a:rPr lang="de-DE" b="0" dirty="0" err="1"/>
              <a:t>Vinzenztag</a:t>
            </a:r>
            <a:r>
              <a:rPr lang="de-DE" b="0" dirty="0"/>
              <a:t> 17.11.2017</a:t>
            </a:r>
            <a:endParaRPr lang="de-AT" b="0" dirty="0"/>
          </a:p>
        </p:txBody>
      </p:sp>
      <p:sp>
        <p:nvSpPr>
          <p:cNvPr id="5" name="Titel 1">
            <a:extLst>
              <a:ext uri="{FF2B5EF4-FFF2-40B4-BE49-F238E27FC236}">
                <a16:creationId xmlns:a16="http://schemas.microsoft.com/office/drawing/2014/main" xmlns="" id="{F1659978-D1C3-4522-854A-C2E6A755AC28}"/>
              </a:ext>
            </a:extLst>
          </p:cNvPr>
          <p:cNvSpPr>
            <a:spLocks noGrp="1"/>
          </p:cNvSpPr>
          <p:nvPr>
            <p:ph type="title"/>
          </p:nvPr>
        </p:nvSpPr>
        <p:spPr>
          <a:xfrm>
            <a:off x="467339" y="600987"/>
            <a:ext cx="4327945" cy="517107"/>
          </a:xfrm>
          <a:ln w="60325">
            <a:solidFill>
              <a:schemeClr val="accent1"/>
            </a:solidFill>
          </a:ln>
        </p:spPr>
        <p:txBody>
          <a:bodyPr/>
          <a:lstStyle/>
          <a:p>
            <a:pPr algn="ctr"/>
            <a:r>
              <a:rPr lang="de-AT" sz="2800" dirty="0">
                <a:solidFill>
                  <a:schemeClr val="accent5">
                    <a:lumMod val="50000"/>
                  </a:schemeClr>
                </a:solidFill>
                <a:latin typeface="Arial" charset="0"/>
              </a:rPr>
              <a:t>Klinische Symptomatik</a:t>
            </a:r>
          </a:p>
        </p:txBody>
      </p:sp>
      <p:sp>
        <p:nvSpPr>
          <p:cNvPr id="6" name="Textfeld 5">
            <a:extLst>
              <a:ext uri="{FF2B5EF4-FFF2-40B4-BE49-F238E27FC236}">
                <a16:creationId xmlns:a16="http://schemas.microsoft.com/office/drawing/2014/main" xmlns="" id="{2C1299C7-07CB-4FCA-B36E-0F732DC1F3D8}"/>
              </a:ext>
            </a:extLst>
          </p:cNvPr>
          <p:cNvSpPr txBox="1"/>
          <p:nvPr/>
        </p:nvSpPr>
        <p:spPr>
          <a:xfrm>
            <a:off x="841691" y="1369025"/>
            <a:ext cx="2855269" cy="954107"/>
          </a:xfrm>
          <a:prstGeom prst="rect">
            <a:avLst/>
          </a:prstGeom>
          <a:noFill/>
        </p:spPr>
        <p:txBody>
          <a:bodyPr wrap="none" rtlCol="0">
            <a:spAutoFit/>
          </a:bodyPr>
          <a:lstStyle/>
          <a:p>
            <a:pPr marL="285750" indent="-285750">
              <a:buClr>
                <a:srgbClr val="E73440"/>
              </a:buClr>
              <a:buSzPct val="130000"/>
              <a:buFont typeface="Arial" panose="020B0604020202020204" pitchFamily="34" charset="0"/>
              <a:buChar char="•"/>
            </a:pPr>
            <a:r>
              <a:rPr lang="de-AT" sz="2800" dirty="0">
                <a:solidFill>
                  <a:schemeClr val="bg1">
                    <a:lumMod val="75000"/>
                  </a:schemeClr>
                </a:solidFill>
              </a:rPr>
              <a:t>Radikulopathie</a:t>
            </a:r>
          </a:p>
          <a:p>
            <a:pPr marL="285750" indent="-285750">
              <a:buClr>
                <a:srgbClr val="E73440"/>
              </a:buClr>
              <a:buSzPct val="130000"/>
              <a:buFont typeface="Arial" panose="020B0604020202020204" pitchFamily="34" charset="0"/>
              <a:buChar char="•"/>
            </a:pPr>
            <a:r>
              <a:rPr lang="de-AT" sz="2800" b="1" dirty="0">
                <a:solidFill>
                  <a:schemeClr val="tx2">
                    <a:lumMod val="50000"/>
                  </a:schemeClr>
                </a:solidFill>
              </a:rPr>
              <a:t>Myelopathie</a:t>
            </a:r>
          </a:p>
        </p:txBody>
      </p:sp>
      <p:pic>
        <p:nvPicPr>
          <p:cNvPr id="9" name="Grafik 2">
            <a:extLst>
              <a:ext uri="{FF2B5EF4-FFF2-40B4-BE49-F238E27FC236}">
                <a16:creationId xmlns:a16="http://schemas.microsoft.com/office/drawing/2014/main" xmlns="" id="{17DFCC18-5F04-4900-92F6-9633FE2804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9316" y="190893"/>
            <a:ext cx="35814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2">
            <a:extLst>
              <a:ext uri="{FF2B5EF4-FFF2-40B4-BE49-F238E27FC236}">
                <a16:creationId xmlns:a16="http://schemas.microsoft.com/office/drawing/2014/main" xmlns="" id="{20ECE239-762E-45BE-BAD3-0152E20891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6960" y="1417042"/>
            <a:ext cx="3084840" cy="523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6">
            <a:extLst>
              <a:ext uri="{FF2B5EF4-FFF2-40B4-BE49-F238E27FC236}">
                <a16:creationId xmlns:a16="http://schemas.microsoft.com/office/drawing/2014/main" xmlns="" id="{F07464AA-C2EA-4737-9ADB-0EAF327C8C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7335" y="1219200"/>
            <a:ext cx="3142807"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elle 13">
            <a:extLst>
              <a:ext uri="{FF2B5EF4-FFF2-40B4-BE49-F238E27FC236}">
                <a16:creationId xmlns:a16="http://schemas.microsoft.com/office/drawing/2014/main" xmlns="" id="{46D2B76C-FB25-4C95-84AF-41EEF6CA76B0}"/>
              </a:ext>
            </a:extLst>
          </p:cNvPr>
          <p:cNvGraphicFramePr>
            <a:graphicFrameLocks noGrp="1"/>
          </p:cNvGraphicFramePr>
          <p:nvPr>
            <p:extLst/>
          </p:nvPr>
        </p:nvGraphicFramePr>
        <p:xfrm>
          <a:off x="841691" y="3180534"/>
          <a:ext cx="6974252" cy="1112520"/>
        </p:xfrm>
        <a:graphic>
          <a:graphicData uri="http://schemas.openxmlformats.org/drawingml/2006/table">
            <a:tbl>
              <a:tblPr firstRow="1" bandRow="1">
                <a:tableStyleId>{5C22544A-7EE6-4342-B048-85BDC9FD1C3A}</a:tableStyleId>
              </a:tblPr>
              <a:tblGrid>
                <a:gridCol w="1743563">
                  <a:extLst>
                    <a:ext uri="{9D8B030D-6E8A-4147-A177-3AD203B41FA5}">
                      <a16:colId xmlns:a16="http://schemas.microsoft.com/office/drawing/2014/main" xmlns="" val="615882131"/>
                    </a:ext>
                  </a:extLst>
                </a:gridCol>
                <a:gridCol w="1743563">
                  <a:extLst>
                    <a:ext uri="{9D8B030D-6E8A-4147-A177-3AD203B41FA5}">
                      <a16:colId xmlns:a16="http://schemas.microsoft.com/office/drawing/2014/main" xmlns="" val="4086511892"/>
                    </a:ext>
                  </a:extLst>
                </a:gridCol>
                <a:gridCol w="1743563">
                  <a:extLst>
                    <a:ext uri="{9D8B030D-6E8A-4147-A177-3AD203B41FA5}">
                      <a16:colId xmlns:a16="http://schemas.microsoft.com/office/drawing/2014/main" xmlns="" val="822958589"/>
                    </a:ext>
                  </a:extLst>
                </a:gridCol>
                <a:gridCol w="1743563">
                  <a:extLst>
                    <a:ext uri="{9D8B030D-6E8A-4147-A177-3AD203B41FA5}">
                      <a16:colId xmlns:a16="http://schemas.microsoft.com/office/drawing/2014/main" xmlns="" val="3732253139"/>
                    </a:ext>
                  </a:extLst>
                </a:gridCol>
              </a:tblGrid>
              <a:tr h="370840">
                <a:tc>
                  <a:txBody>
                    <a:bodyPr/>
                    <a:lstStyle/>
                    <a:p>
                      <a:r>
                        <a:rPr lang="de-AT" dirty="0"/>
                        <a:t>JOA Score 17</a:t>
                      </a:r>
                    </a:p>
                  </a:txBody>
                  <a:tcPr/>
                </a:tc>
                <a:tc>
                  <a:txBody>
                    <a:bodyPr/>
                    <a:lstStyle/>
                    <a:p>
                      <a:r>
                        <a:rPr lang="de-AT" dirty="0"/>
                        <a:t>16-13</a:t>
                      </a:r>
                    </a:p>
                  </a:txBody>
                  <a:tcPr/>
                </a:tc>
                <a:tc>
                  <a:txBody>
                    <a:bodyPr/>
                    <a:lstStyle/>
                    <a:p>
                      <a:r>
                        <a:rPr lang="de-AT" dirty="0"/>
                        <a:t>12-9</a:t>
                      </a:r>
                    </a:p>
                  </a:txBody>
                  <a:tcPr/>
                </a:tc>
                <a:tc>
                  <a:txBody>
                    <a:bodyPr/>
                    <a:lstStyle/>
                    <a:p>
                      <a:r>
                        <a:rPr lang="de-AT" dirty="0"/>
                        <a:t>8-5</a:t>
                      </a:r>
                    </a:p>
                  </a:txBody>
                  <a:tcPr/>
                </a:tc>
                <a:extLst>
                  <a:ext uri="{0D108BD9-81ED-4DB2-BD59-A6C34878D82A}">
                    <a16:rowId xmlns:a16="http://schemas.microsoft.com/office/drawing/2014/main" xmlns="" val="257265882"/>
                  </a:ext>
                </a:extLst>
              </a:tr>
              <a:tr h="370840">
                <a:tc>
                  <a:txBody>
                    <a:bodyPr/>
                    <a:lstStyle/>
                    <a:p>
                      <a:r>
                        <a:rPr lang="de-AT" dirty="0"/>
                        <a:t>Normal</a:t>
                      </a:r>
                    </a:p>
                  </a:txBody>
                  <a:tcPr/>
                </a:tc>
                <a:tc>
                  <a:txBody>
                    <a:bodyPr/>
                    <a:lstStyle/>
                    <a:p>
                      <a:r>
                        <a:rPr lang="de-AT" dirty="0" err="1"/>
                        <a:t>Gr</a:t>
                      </a:r>
                      <a:r>
                        <a:rPr lang="de-AT" dirty="0"/>
                        <a:t> I CMS</a:t>
                      </a:r>
                    </a:p>
                  </a:txBody>
                  <a:tcPr/>
                </a:tc>
                <a:tc>
                  <a:txBody>
                    <a:bodyPr/>
                    <a:lstStyle/>
                    <a:p>
                      <a:r>
                        <a:rPr lang="de-AT" dirty="0" err="1"/>
                        <a:t>Gr</a:t>
                      </a:r>
                      <a:r>
                        <a:rPr lang="de-AT" dirty="0"/>
                        <a:t> II CMS</a:t>
                      </a:r>
                    </a:p>
                  </a:txBody>
                  <a:tcPr/>
                </a:tc>
                <a:tc>
                  <a:txBody>
                    <a:bodyPr/>
                    <a:lstStyle/>
                    <a:p>
                      <a:r>
                        <a:rPr lang="de-AT" dirty="0" err="1"/>
                        <a:t>Gr</a:t>
                      </a:r>
                      <a:r>
                        <a:rPr lang="de-AT" dirty="0"/>
                        <a:t> III CMS</a:t>
                      </a:r>
                    </a:p>
                  </a:txBody>
                  <a:tcPr/>
                </a:tc>
                <a:extLst>
                  <a:ext uri="{0D108BD9-81ED-4DB2-BD59-A6C34878D82A}">
                    <a16:rowId xmlns:a16="http://schemas.microsoft.com/office/drawing/2014/main" xmlns="" val="3612970586"/>
                  </a:ext>
                </a:extLst>
              </a:tr>
              <a:tr h="370840">
                <a:tc>
                  <a:txBody>
                    <a:bodyPr/>
                    <a:lstStyle/>
                    <a:p>
                      <a:endParaRPr lang="de-AT" dirty="0"/>
                    </a:p>
                  </a:txBody>
                  <a:tcPr/>
                </a:tc>
                <a:tc>
                  <a:txBody>
                    <a:bodyPr/>
                    <a:lstStyle/>
                    <a:p>
                      <a:r>
                        <a:rPr lang="de-AT" dirty="0"/>
                        <a:t>Konservativ</a:t>
                      </a:r>
                    </a:p>
                  </a:txBody>
                  <a:tcPr/>
                </a:tc>
                <a:tc>
                  <a:txBody>
                    <a:bodyPr/>
                    <a:lstStyle/>
                    <a:p>
                      <a:r>
                        <a:rPr lang="de-AT" dirty="0" err="1"/>
                        <a:t>Kons</a:t>
                      </a:r>
                      <a:r>
                        <a:rPr lang="de-AT" dirty="0"/>
                        <a:t>/ </a:t>
                      </a:r>
                      <a:r>
                        <a:rPr lang="de-AT" dirty="0" err="1"/>
                        <a:t>Chir</a:t>
                      </a:r>
                      <a:endParaRPr lang="de-AT" dirty="0"/>
                    </a:p>
                  </a:txBody>
                  <a:tcPr/>
                </a:tc>
                <a:tc>
                  <a:txBody>
                    <a:bodyPr/>
                    <a:lstStyle/>
                    <a:p>
                      <a:r>
                        <a:rPr lang="de-AT" dirty="0"/>
                        <a:t>Chirurgie</a:t>
                      </a:r>
                    </a:p>
                  </a:txBody>
                  <a:tcPr/>
                </a:tc>
                <a:extLst>
                  <a:ext uri="{0D108BD9-81ED-4DB2-BD59-A6C34878D82A}">
                    <a16:rowId xmlns:a16="http://schemas.microsoft.com/office/drawing/2014/main" xmlns="" val="2359859894"/>
                  </a:ext>
                </a:extLst>
              </a:tr>
            </a:tbl>
          </a:graphicData>
        </a:graphic>
      </p:graphicFrame>
      <p:sp>
        <p:nvSpPr>
          <p:cNvPr id="15" name="Ellipse 14">
            <a:extLst>
              <a:ext uri="{FF2B5EF4-FFF2-40B4-BE49-F238E27FC236}">
                <a16:creationId xmlns:a16="http://schemas.microsoft.com/office/drawing/2014/main" xmlns="" id="{F8CB4E7A-A9EE-426A-BF05-4E6A3DA2344A}"/>
              </a:ext>
            </a:extLst>
          </p:cNvPr>
          <p:cNvSpPr/>
          <p:nvPr/>
        </p:nvSpPr>
        <p:spPr>
          <a:xfrm>
            <a:off x="2732044" y="2966224"/>
            <a:ext cx="3418224" cy="1672684"/>
          </a:xfrm>
          <a:prstGeom prst="ellipse">
            <a:avLst/>
          </a:prstGeom>
          <a:noFill/>
          <a:ln w="5715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422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467339" y="630941"/>
            <a:ext cx="5308310" cy="517107"/>
          </a:xfrm>
          <a:ln w="60325">
            <a:solidFill>
              <a:schemeClr val="accent1"/>
            </a:solidFill>
          </a:ln>
        </p:spPr>
        <p:txBody>
          <a:bodyPr/>
          <a:lstStyle/>
          <a:p>
            <a:pPr algn="ctr"/>
            <a:r>
              <a:rPr lang="de-AT" sz="2800" dirty="0">
                <a:solidFill>
                  <a:schemeClr val="accent5">
                    <a:lumMod val="50000"/>
                  </a:schemeClr>
                </a:solidFill>
                <a:latin typeface="Arial" charset="0"/>
              </a:rPr>
              <a:t>Klinische Symptomatik</a:t>
            </a:r>
          </a:p>
        </p:txBody>
      </p:sp>
      <p:sp>
        <p:nvSpPr>
          <p:cNvPr id="2" name="Textfeld 1">
            <a:extLst>
              <a:ext uri="{FF2B5EF4-FFF2-40B4-BE49-F238E27FC236}">
                <a16:creationId xmlns:a16="http://schemas.microsoft.com/office/drawing/2014/main" xmlns="" id="{AB64250A-A6C2-437A-A8DD-DDF9200A7C66}"/>
              </a:ext>
            </a:extLst>
          </p:cNvPr>
          <p:cNvSpPr txBox="1"/>
          <p:nvPr/>
        </p:nvSpPr>
        <p:spPr>
          <a:xfrm>
            <a:off x="841689" y="1859673"/>
            <a:ext cx="5615817" cy="523220"/>
          </a:xfrm>
          <a:prstGeom prst="rect">
            <a:avLst/>
          </a:prstGeom>
          <a:noFill/>
        </p:spPr>
        <p:txBody>
          <a:bodyPr wrap="square" rtlCol="0">
            <a:spAutoFit/>
          </a:bodyPr>
          <a:lstStyle/>
          <a:p>
            <a:pPr marL="457200" indent="-457200">
              <a:buClr>
                <a:srgbClr val="E73440"/>
              </a:buClr>
              <a:buSzPct val="130000"/>
              <a:buFont typeface="Arial" panose="020B0604020202020204" pitchFamily="34" charset="0"/>
              <a:buChar char="•"/>
            </a:pPr>
            <a:r>
              <a:rPr lang="de-AT" sz="2800" b="1" dirty="0">
                <a:solidFill>
                  <a:schemeClr val="tx2">
                    <a:lumMod val="50000"/>
                  </a:schemeClr>
                </a:solidFill>
              </a:rPr>
              <a:t>Spondylotische Myelopathie</a:t>
            </a:r>
          </a:p>
        </p:txBody>
      </p:sp>
      <p:pic>
        <p:nvPicPr>
          <p:cNvPr id="9" name="Picture 4" descr="HWS-Querschnitt">
            <a:extLst>
              <a:ext uri="{FF2B5EF4-FFF2-40B4-BE49-F238E27FC236}">
                <a16:creationId xmlns:a16="http://schemas.microsoft.com/office/drawing/2014/main" xmlns="" id="{3C16854C-5D67-436E-99D6-D5ECC5DC2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955" y="1121428"/>
            <a:ext cx="2286152" cy="202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xmlns="" id="{518DCB7C-9DBE-4A46-9163-CFAB9EDB8F1E}"/>
              </a:ext>
            </a:extLst>
          </p:cNvPr>
          <p:cNvSpPr/>
          <p:nvPr/>
        </p:nvSpPr>
        <p:spPr>
          <a:xfrm>
            <a:off x="7284621" y="1859673"/>
            <a:ext cx="419100" cy="323850"/>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3" name="Textfeld 2">
            <a:extLst>
              <a:ext uri="{FF2B5EF4-FFF2-40B4-BE49-F238E27FC236}">
                <a16:creationId xmlns:a16="http://schemas.microsoft.com/office/drawing/2014/main" xmlns="" id="{8D5C721E-AECF-4FAE-B3D7-663C3AC56A9A}"/>
              </a:ext>
            </a:extLst>
          </p:cNvPr>
          <p:cNvSpPr txBox="1"/>
          <p:nvPr/>
        </p:nvSpPr>
        <p:spPr>
          <a:xfrm>
            <a:off x="841691" y="3094518"/>
            <a:ext cx="6518497" cy="2031325"/>
          </a:xfrm>
          <a:prstGeom prst="rect">
            <a:avLst/>
          </a:prstGeom>
          <a:noFill/>
        </p:spPr>
        <p:txBody>
          <a:bodyPr wrap="square" rtlCol="0">
            <a:spAutoFit/>
          </a:bodyPr>
          <a:lstStyle/>
          <a:p>
            <a:r>
              <a:rPr lang="de-AT" dirty="0"/>
              <a:t>Natural </a:t>
            </a:r>
            <a:r>
              <a:rPr lang="de-AT" dirty="0" err="1"/>
              <a:t>history</a:t>
            </a:r>
            <a:r>
              <a:rPr lang="de-AT" dirty="0"/>
              <a:t>:</a:t>
            </a:r>
          </a:p>
          <a:p>
            <a:endParaRPr lang="de-AT" dirty="0"/>
          </a:p>
          <a:p>
            <a:pPr marL="285750" indent="-285750">
              <a:buClr>
                <a:srgbClr val="E73440"/>
              </a:buClr>
              <a:buFont typeface="Arial" panose="020B0604020202020204" pitchFamily="34" charset="0"/>
              <a:buChar char="•"/>
            </a:pPr>
            <a:r>
              <a:rPr lang="de-AT" dirty="0">
                <a:sym typeface="Wingdings" panose="05000000000000000000" pitchFamily="2" charset="2"/>
              </a:rPr>
              <a:t>20-60 % ¹   </a:t>
            </a:r>
            <a:r>
              <a:rPr lang="de-AT" dirty="0"/>
              <a:t>der Patienten mit Zeichen einer milden Myelopathie verschlechtern sich  um mindestens einen Punkt des JOA Scores innerhalb von 3 -6 Jahren</a:t>
            </a:r>
            <a:endParaRPr lang="de-AT" dirty="0">
              <a:sym typeface="Wingdings" panose="05000000000000000000" pitchFamily="2" charset="2"/>
            </a:endParaRPr>
          </a:p>
          <a:p>
            <a:pPr marL="285750" indent="-285750">
              <a:buClr>
                <a:srgbClr val="E73440"/>
              </a:buClr>
              <a:buFont typeface="Arial" panose="020B0604020202020204" pitchFamily="34" charset="0"/>
              <a:buChar char="•"/>
            </a:pPr>
            <a:endParaRPr lang="de-AT" dirty="0"/>
          </a:p>
          <a:p>
            <a:endParaRPr lang="de-AT" dirty="0"/>
          </a:p>
        </p:txBody>
      </p:sp>
      <p:sp>
        <p:nvSpPr>
          <p:cNvPr id="5" name="Textfeld 4">
            <a:extLst>
              <a:ext uri="{FF2B5EF4-FFF2-40B4-BE49-F238E27FC236}">
                <a16:creationId xmlns:a16="http://schemas.microsoft.com/office/drawing/2014/main" xmlns="" id="{1B0E36AB-E6AD-48F5-A948-9F55E7329022}"/>
              </a:ext>
            </a:extLst>
          </p:cNvPr>
          <p:cNvSpPr txBox="1"/>
          <p:nvPr/>
        </p:nvSpPr>
        <p:spPr>
          <a:xfrm>
            <a:off x="652848" y="5762841"/>
            <a:ext cx="8272492" cy="646331"/>
          </a:xfrm>
          <a:prstGeom prst="rect">
            <a:avLst/>
          </a:prstGeom>
          <a:noFill/>
        </p:spPr>
        <p:txBody>
          <a:bodyPr wrap="square" rtlCol="0">
            <a:spAutoFit/>
          </a:bodyPr>
          <a:lstStyle/>
          <a:p>
            <a:r>
              <a:rPr lang="de-AT" sz="1200" dirty="0">
                <a:solidFill>
                  <a:schemeClr val="bg1">
                    <a:lumMod val="75000"/>
                  </a:schemeClr>
                </a:solidFill>
              </a:rPr>
              <a:t>1) </a:t>
            </a:r>
            <a:r>
              <a:rPr lang="de-AT" sz="1200" dirty="0" err="1">
                <a:solidFill>
                  <a:schemeClr val="bg1">
                    <a:lumMod val="75000"/>
                  </a:schemeClr>
                </a:solidFill>
              </a:rPr>
              <a:t>Karadimas</a:t>
            </a:r>
            <a:r>
              <a:rPr lang="de-AT" sz="1200" dirty="0">
                <a:solidFill>
                  <a:schemeClr val="bg1">
                    <a:lumMod val="75000"/>
                  </a:schemeClr>
                </a:solidFill>
              </a:rPr>
              <a:t> S; Erwin W; Fehlings GM et al. </a:t>
            </a:r>
            <a:r>
              <a:rPr lang="de-AT" sz="1200" dirty="0" err="1">
                <a:solidFill>
                  <a:schemeClr val="bg1">
                    <a:lumMod val="75000"/>
                  </a:schemeClr>
                </a:solidFill>
              </a:rPr>
              <a:t>Pathophysiology</a:t>
            </a:r>
            <a:r>
              <a:rPr lang="de-AT" sz="1200" dirty="0">
                <a:solidFill>
                  <a:schemeClr val="bg1">
                    <a:lumMod val="75000"/>
                  </a:schemeClr>
                </a:solidFill>
              </a:rPr>
              <a:t> and Natural </a:t>
            </a:r>
            <a:r>
              <a:rPr lang="de-AT" sz="1200" dirty="0" err="1">
                <a:solidFill>
                  <a:schemeClr val="bg1">
                    <a:lumMod val="75000"/>
                  </a:schemeClr>
                </a:solidFill>
              </a:rPr>
              <a:t>History</a:t>
            </a:r>
            <a:r>
              <a:rPr lang="de-AT" sz="1200" dirty="0">
                <a:solidFill>
                  <a:schemeClr val="bg1">
                    <a:lumMod val="75000"/>
                  </a:schemeClr>
                </a:solidFill>
              </a:rPr>
              <a:t> </a:t>
            </a:r>
            <a:r>
              <a:rPr lang="de-AT" sz="1200" dirty="0" err="1">
                <a:solidFill>
                  <a:schemeClr val="bg1">
                    <a:lumMod val="75000"/>
                  </a:schemeClr>
                </a:solidFill>
              </a:rPr>
              <a:t>of</a:t>
            </a:r>
            <a:r>
              <a:rPr lang="de-AT" sz="1200" dirty="0">
                <a:solidFill>
                  <a:schemeClr val="bg1">
                    <a:lumMod val="75000"/>
                  </a:schemeClr>
                </a:solidFill>
              </a:rPr>
              <a:t> </a:t>
            </a:r>
            <a:r>
              <a:rPr lang="de-AT" sz="1200" dirty="0" err="1">
                <a:solidFill>
                  <a:schemeClr val="bg1">
                    <a:lumMod val="75000"/>
                  </a:schemeClr>
                </a:solidFill>
              </a:rPr>
              <a:t>Cervical</a:t>
            </a:r>
            <a:r>
              <a:rPr lang="de-AT" sz="1200" dirty="0">
                <a:solidFill>
                  <a:schemeClr val="bg1">
                    <a:lumMod val="75000"/>
                  </a:schemeClr>
                </a:solidFill>
              </a:rPr>
              <a:t> </a:t>
            </a:r>
            <a:r>
              <a:rPr lang="de-AT" sz="1200" dirty="0" err="1">
                <a:solidFill>
                  <a:schemeClr val="bg1">
                    <a:lumMod val="75000"/>
                  </a:schemeClr>
                </a:solidFill>
              </a:rPr>
              <a:t>Spondylotic</a:t>
            </a:r>
            <a:r>
              <a:rPr lang="de-AT" sz="1200" dirty="0">
                <a:solidFill>
                  <a:schemeClr val="bg1">
                    <a:lumMod val="75000"/>
                  </a:schemeClr>
                </a:solidFill>
              </a:rPr>
              <a:t> </a:t>
            </a:r>
            <a:r>
              <a:rPr lang="de-AT" sz="1200" dirty="0" err="1">
                <a:solidFill>
                  <a:schemeClr val="bg1">
                    <a:lumMod val="75000"/>
                  </a:schemeClr>
                </a:solidFill>
              </a:rPr>
              <a:t>Myolopathy</a:t>
            </a:r>
            <a:endParaRPr lang="de-AT" sz="1200" dirty="0">
              <a:solidFill>
                <a:schemeClr val="bg1">
                  <a:lumMod val="75000"/>
                </a:schemeClr>
              </a:solidFill>
            </a:endParaRPr>
          </a:p>
          <a:p>
            <a:r>
              <a:rPr lang="de-AT" sz="1200" dirty="0" err="1">
                <a:solidFill>
                  <a:schemeClr val="bg1">
                    <a:lumMod val="75000"/>
                  </a:schemeClr>
                </a:solidFill>
              </a:rPr>
              <a:t>Spine</a:t>
            </a:r>
            <a:r>
              <a:rPr lang="de-AT" sz="1200" dirty="0">
                <a:solidFill>
                  <a:schemeClr val="bg1">
                    <a:lumMod val="75000"/>
                  </a:schemeClr>
                </a:solidFill>
              </a:rPr>
              <a:t> 38, N 225,pp S21-S36, 2013</a:t>
            </a:r>
          </a:p>
          <a:p>
            <a:endParaRPr lang="de-AT" sz="1200" dirty="0">
              <a:solidFill>
                <a:schemeClr val="bg1">
                  <a:lumMod val="75000"/>
                </a:schemeClr>
              </a:solidFill>
            </a:endParaRPr>
          </a:p>
        </p:txBody>
      </p:sp>
    </p:spTree>
    <p:extLst>
      <p:ext uri="{BB962C8B-B14F-4D97-AF65-F5344CB8AC3E}">
        <p14:creationId xmlns:p14="http://schemas.microsoft.com/office/powerpoint/2010/main" val="1079569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467339" y="859541"/>
            <a:ext cx="5308310" cy="517107"/>
          </a:xfrm>
          <a:ln w="60325">
            <a:solidFill>
              <a:schemeClr val="accent1"/>
            </a:solidFill>
          </a:ln>
        </p:spPr>
        <p:txBody>
          <a:bodyPr/>
          <a:lstStyle/>
          <a:p>
            <a:pPr algn="ctr"/>
            <a:r>
              <a:rPr lang="de-AT" sz="2800" dirty="0">
                <a:solidFill>
                  <a:schemeClr val="accent5">
                    <a:lumMod val="50000"/>
                  </a:schemeClr>
                </a:solidFill>
                <a:latin typeface="Arial" charset="0"/>
              </a:rPr>
              <a:t>Art und Dauer der Erkrankung</a:t>
            </a:r>
          </a:p>
        </p:txBody>
      </p:sp>
      <p:sp>
        <p:nvSpPr>
          <p:cNvPr id="19" name="Fußzeilenplatzhalter 3">
            <a:extLst>
              <a:ext uri="{FF2B5EF4-FFF2-40B4-BE49-F238E27FC236}">
                <a16:creationId xmlns:a16="http://schemas.microsoft.com/office/drawing/2014/main" xmlns="" id="{C2E8898C-789F-48C4-AD93-61F76B5FB615}"/>
              </a:ext>
            </a:extLst>
          </p:cNvPr>
          <p:cNvSpPr txBox="1">
            <a:spLocks/>
          </p:cNvSpPr>
          <p:nvPr/>
        </p:nvSpPr>
        <p:spPr bwMode="auto">
          <a:xfrm>
            <a:off x="381000" y="6513373"/>
            <a:ext cx="2895600"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fontAlgn="base">
              <a:spcBef>
                <a:spcPct val="0"/>
              </a:spcBef>
              <a:spcAft>
                <a:spcPct val="0"/>
              </a:spcAft>
              <a:defRPr sz="2000" kern="1200" baseline="0">
                <a:solidFill>
                  <a:srgbClr val="575757"/>
                </a:solidFill>
                <a:latin typeface="Arial"/>
                <a:ea typeface="+mn-ea"/>
                <a:cs typeface="+mn-cs"/>
              </a:defRPr>
            </a:lvl1pPr>
            <a:lvl2pPr marL="230400" indent="-230188" algn="l" defTabSz="457200" rtl="0" fontAlgn="base">
              <a:spcBef>
                <a:spcPct val="0"/>
              </a:spcBef>
              <a:spcAft>
                <a:spcPct val="0"/>
              </a:spcAft>
              <a:buFont typeface="Arial" charset="0"/>
              <a:buChar char="•"/>
              <a:defRPr sz="2000" kern="1200" baseline="0">
                <a:solidFill>
                  <a:srgbClr val="575757"/>
                </a:solidFill>
                <a:latin typeface="Arial"/>
                <a:ea typeface="+mn-ea"/>
                <a:cs typeface="+mn-cs"/>
              </a:defRPr>
            </a:lvl2pPr>
            <a:lvl3pPr marL="460375" indent="-230188" algn="l" defTabSz="457200" rtl="0" fontAlgn="base">
              <a:spcBef>
                <a:spcPct val="0"/>
              </a:spcBef>
              <a:spcAft>
                <a:spcPct val="0"/>
              </a:spcAft>
              <a:buFont typeface="Lucida Grande"/>
              <a:buChar char="–"/>
              <a:defRPr kern="1200">
                <a:solidFill>
                  <a:srgbClr val="575757"/>
                </a:solidFill>
                <a:latin typeface="Arial"/>
                <a:ea typeface="+mn-ea"/>
                <a:cs typeface="+mn-cs"/>
              </a:defRPr>
            </a:lvl3pPr>
            <a:lvl4pPr marL="755650" indent="-285750" algn="l" defTabSz="457200" rtl="0" fontAlgn="base">
              <a:spcBef>
                <a:spcPct val="0"/>
              </a:spcBef>
              <a:spcAft>
                <a:spcPct val="0"/>
              </a:spcAft>
              <a:buSzPct val="80000"/>
              <a:buFont typeface="Lucida Grande"/>
              <a:buChar char="&gt;"/>
              <a:defRPr sz="1600" kern="1200">
                <a:solidFill>
                  <a:srgbClr val="575757"/>
                </a:solidFill>
                <a:latin typeface="Arial"/>
                <a:ea typeface="+mn-ea"/>
                <a:cs typeface="+mn-cs"/>
              </a:defRPr>
            </a:lvl4pPr>
            <a:lvl5pPr algn="l" defTabSz="457200" rtl="0" fontAlgn="base">
              <a:spcBef>
                <a:spcPct val="0"/>
              </a:spcBef>
              <a:spcAft>
                <a:spcPct val="0"/>
              </a:spcAft>
              <a:defRPr sz="2000" kern="1200">
                <a:solidFill>
                  <a:srgbClr val="E73440"/>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de-DE" sz="800" dirty="0" err="1">
                <a:solidFill>
                  <a:schemeClr val="bg1">
                    <a:lumMod val="65000"/>
                  </a:schemeClr>
                </a:solidFill>
              </a:rPr>
              <a:t>Vinzenztagung</a:t>
            </a:r>
            <a:r>
              <a:rPr lang="de-DE" sz="800" dirty="0">
                <a:solidFill>
                  <a:schemeClr val="bg1">
                    <a:lumMod val="65000"/>
                  </a:schemeClr>
                </a:solidFill>
              </a:rPr>
              <a:t> 17.11.2017</a:t>
            </a:r>
            <a:endParaRPr lang="de-AT" sz="800" dirty="0">
              <a:solidFill>
                <a:schemeClr val="bg1">
                  <a:lumMod val="65000"/>
                </a:schemeClr>
              </a:solidFill>
            </a:endParaRPr>
          </a:p>
        </p:txBody>
      </p:sp>
      <p:sp>
        <p:nvSpPr>
          <p:cNvPr id="2" name="Textfeld 1">
            <a:extLst>
              <a:ext uri="{FF2B5EF4-FFF2-40B4-BE49-F238E27FC236}">
                <a16:creationId xmlns:a16="http://schemas.microsoft.com/office/drawing/2014/main" xmlns="" id="{AB64250A-A6C2-437A-A8DD-DDF9200A7C66}"/>
              </a:ext>
            </a:extLst>
          </p:cNvPr>
          <p:cNvSpPr txBox="1"/>
          <p:nvPr/>
        </p:nvSpPr>
        <p:spPr>
          <a:xfrm>
            <a:off x="841690" y="1859673"/>
            <a:ext cx="5350387" cy="523220"/>
          </a:xfrm>
          <a:prstGeom prst="rect">
            <a:avLst/>
          </a:prstGeom>
          <a:noFill/>
        </p:spPr>
        <p:txBody>
          <a:bodyPr wrap="square" rtlCol="0">
            <a:spAutoFit/>
          </a:bodyPr>
          <a:lstStyle/>
          <a:p>
            <a:pPr marL="457200" indent="-457200">
              <a:buClr>
                <a:srgbClr val="E73440"/>
              </a:buClr>
              <a:buSzPct val="130000"/>
              <a:buFont typeface="Arial" panose="020B0604020202020204" pitchFamily="34" charset="0"/>
              <a:buChar char="•"/>
            </a:pPr>
            <a:r>
              <a:rPr lang="de-AT" sz="2800" dirty="0">
                <a:solidFill>
                  <a:schemeClr val="tx1">
                    <a:lumMod val="50000"/>
                  </a:schemeClr>
                </a:solidFill>
              </a:rPr>
              <a:t>Myelopathie</a:t>
            </a:r>
            <a:r>
              <a:rPr lang="de-AT" sz="2800" dirty="0">
                <a:solidFill>
                  <a:schemeClr val="tx1">
                    <a:lumMod val="50000"/>
                  </a:schemeClr>
                </a:solidFill>
                <a:sym typeface="Wingdings" panose="05000000000000000000" pitchFamily="2" charset="2"/>
              </a:rPr>
              <a:t>: </a:t>
            </a:r>
            <a:r>
              <a:rPr lang="de-AT" sz="2800" dirty="0" err="1">
                <a:solidFill>
                  <a:schemeClr val="tx1">
                    <a:lumMod val="50000"/>
                  </a:schemeClr>
                </a:solidFill>
                <a:sym typeface="Wingdings" panose="05000000000000000000" pitchFamily="2" charset="2"/>
              </a:rPr>
              <a:t>konsOP</a:t>
            </a:r>
            <a:endParaRPr lang="de-AT" sz="2800" dirty="0">
              <a:solidFill>
                <a:schemeClr val="tx1">
                  <a:lumMod val="50000"/>
                </a:schemeClr>
              </a:solidFill>
            </a:endParaRPr>
          </a:p>
        </p:txBody>
      </p:sp>
      <p:pic>
        <p:nvPicPr>
          <p:cNvPr id="9" name="Picture 4" descr="HWS-Querschnitt">
            <a:extLst>
              <a:ext uri="{FF2B5EF4-FFF2-40B4-BE49-F238E27FC236}">
                <a16:creationId xmlns:a16="http://schemas.microsoft.com/office/drawing/2014/main" xmlns="" id="{3C16854C-5D67-436E-99D6-D5ECC5DC2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562" y="1277640"/>
            <a:ext cx="2286152" cy="202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a:extLst>
              <a:ext uri="{FF2B5EF4-FFF2-40B4-BE49-F238E27FC236}">
                <a16:creationId xmlns:a16="http://schemas.microsoft.com/office/drawing/2014/main" xmlns="" id="{518DCB7C-9DBE-4A46-9163-CFAB9EDB8F1E}"/>
              </a:ext>
            </a:extLst>
          </p:cNvPr>
          <p:cNvSpPr/>
          <p:nvPr/>
        </p:nvSpPr>
        <p:spPr>
          <a:xfrm>
            <a:off x="6909189" y="2038937"/>
            <a:ext cx="419100" cy="323850"/>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5" name="Textfeld 4">
            <a:extLst>
              <a:ext uri="{FF2B5EF4-FFF2-40B4-BE49-F238E27FC236}">
                <a16:creationId xmlns:a16="http://schemas.microsoft.com/office/drawing/2014/main" xmlns="" id="{1B0E36AB-E6AD-48F5-A948-9F55E7329022}"/>
              </a:ext>
            </a:extLst>
          </p:cNvPr>
          <p:cNvSpPr txBox="1"/>
          <p:nvPr/>
        </p:nvSpPr>
        <p:spPr>
          <a:xfrm>
            <a:off x="652847" y="5762841"/>
            <a:ext cx="8008924" cy="461665"/>
          </a:xfrm>
          <a:prstGeom prst="rect">
            <a:avLst/>
          </a:prstGeom>
          <a:noFill/>
        </p:spPr>
        <p:txBody>
          <a:bodyPr wrap="none" rtlCol="0">
            <a:spAutoFit/>
          </a:bodyPr>
          <a:lstStyle/>
          <a:p>
            <a:r>
              <a:rPr lang="de-AT" sz="1200" dirty="0" err="1">
                <a:solidFill>
                  <a:schemeClr val="bg1">
                    <a:lumMod val="75000"/>
                  </a:schemeClr>
                </a:solidFill>
              </a:rPr>
              <a:t>Karadimas</a:t>
            </a:r>
            <a:r>
              <a:rPr lang="de-AT" sz="1200" dirty="0">
                <a:solidFill>
                  <a:schemeClr val="bg1">
                    <a:lumMod val="75000"/>
                  </a:schemeClr>
                </a:solidFill>
              </a:rPr>
              <a:t> S; Erwin W; Fehlings GM et al. </a:t>
            </a:r>
            <a:r>
              <a:rPr lang="de-AT" sz="1200" dirty="0" err="1">
                <a:solidFill>
                  <a:schemeClr val="bg1">
                    <a:lumMod val="75000"/>
                  </a:schemeClr>
                </a:solidFill>
              </a:rPr>
              <a:t>Pathophysiology</a:t>
            </a:r>
            <a:r>
              <a:rPr lang="de-AT" sz="1200" dirty="0">
                <a:solidFill>
                  <a:schemeClr val="bg1">
                    <a:lumMod val="75000"/>
                  </a:schemeClr>
                </a:solidFill>
              </a:rPr>
              <a:t> and Natural </a:t>
            </a:r>
            <a:r>
              <a:rPr lang="de-AT" sz="1200" dirty="0" err="1">
                <a:solidFill>
                  <a:schemeClr val="bg1">
                    <a:lumMod val="75000"/>
                  </a:schemeClr>
                </a:solidFill>
              </a:rPr>
              <a:t>History</a:t>
            </a:r>
            <a:r>
              <a:rPr lang="de-AT" sz="1200" dirty="0">
                <a:solidFill>
                  <a:schemeClr val="bg1">
                    <a:lumMod val="75000"/>
                  </a:schemeClr>
                </a:solidFill>
              </a:rPr>
              <a:t> </a:t>
            </a:r>
            <a:r>
              <a:rPr lang="de-AT" sz="1200" dirty="0" err="1">
                <a:solidFill>
                  <a:schemeClr val="bg1">
                    <a:lumMod val="75000"/>
                  </a:schemeClr>
                </a:solidFill>
              </a:rPr>
              <a:t>of</a:t>
            </a:r>
            <a:r>
              <a:rPr lang="de-AT" sz="1200" dirty="0">
                <a:solidFill>
                  <a:schemeClr val="bg1">
                    <a:lumMod val="75000"/>
                  </a:schemeClr>
                </a:solidFill>
              </a:rPr>
              <a:t> </a:t>
            </a:r>
            <a:r>
              <a:rPr lang="de-AT" sz="1200" dirty="0" err="1">
                <a:solidFill>
                  <a:schemeClr val="bg1">
                    <a:lumMod val="75000"/>
                  </a:schemeClr>
                </a:solidFill>
              </a:rPr>
              <a:t>Cervical</a:t>
            </a:r>
            <a:r>
              <a:rPr lang="de-AT" sz="1200" dirty="0">
                <a:solidFill>
                  <a:schemeClr val="bg1">
                    <a:lumMod val="75000"/>
                  </a:schemeClr>
                </a:solidFill>
              </a:rPr>
              <a:t> </a:t>
            </a:r>
            <a:r>
              <a:rPr lang="de-AT" sz="1200" dirty="0" err="1">
                <a:solidFill>
                  <a:schemeClr val="bg1">
                    <a:lumMod val="75000"/>
                  </a:schemeClr>
                </a:solidFill>
              </a:rPr>
              <a:t>Spondylotic</a:t>
            </a:r>
            <a:r>
              <a:rPr lang="de-AT" sz="1200" dirty="0">
                <a:solidFill>
                  <a:schemeClr val="bg1">
                    <a:lumMod val="75000"/>
                  </a:schemeClr>
                </a:solidFill>
              </a:rPr>
              <a:t> </a:t>
            </a:r>
            <a:r>
              <a:rPr lang="de-AT" sz="1200" dirty="0" err="1">
                <a:solidFill>
                  <a:schemeClr val="bg1">
                    <a:lumMod val="75000"/>
                  </a:schemeClr>
                </a:solidFill>
              </a:rPr>
              <a:t>Myolopathy</a:t>
            </a:r>
            <a:endParaRPr lang="de-AT" sz="1200" dirty="0">
              <a:solidFill>
                <a:schemeClr val="bg1">
                  <a:lumMod val="75000"/>
                </a:schemeClr>
              </a:solidFill>
            </a:endParaRPr>
          </a:p>
          <a:p>
            <a:r>
              <a:rPr lang="de-AT" sz="1200" dirty="0" err="1">
                <a:solidFill>
                  <a:schemeClr val="bg1">
                    <a:lumMod val="75000"/>
                  </a:schemeClr>
                </a:solidFill>
              </a:rPr>
              <a:t>Spine</a:t>
            </a:r>
            <a:r>
              <a:rPr lang="de-AT" sz="1200" dirty="0">
                <a:solidFill>
                  <a:schemeClr val="bg1">
                    <a:lumMod val="75000"/>
                  </a:schemeClr>
                </a:solidFill>
              </a:rPr>
              <a:t> 38, N 225,pp S21-S36, 2013</a:t>
            </a:r>
          </a:p>
        </p:txBody>
      </p:sp>
      <p:pic>
        <p:nvPicPr>
          <p:cNvPr id="10" name="Grafik 9">
            <a:extLst>
              <a:ext uri="{FF2B5EF4-FFF2-40B4-BE49-F238E27FC236}">
                <a16:creationId xmlns:a16="http://schemas.microsoft.com/office/drawing/2014/main" xmlns="" id="{FC3C05F8-F63B-4262-A5D4-E5B1723B25EB}"/>
              </a:ext>
            </a:extLst>
          </p:cNvPr>
          <p:cNvPicPr>
            <a:picLocks noChangeAspect="1"/>
          </p:cNvPicPr>
          <p:nvPr/>
        </p:nvPicPr>
        <p:blipFill>
          <a:blip r:embed="rId4"/>
          <a:stretch>
            <a:fillRect/>
          </a:stretch>
        </p:blipFill>
        <p:spPr>
          <a:xfrm>
            <a:off x="841691" y="2464904"/>
            <a:ext cx="5509853" cy="3153504"/>
          </a:xfrm>
          <a:prstGeom prst="rect">
            <a:avLst/>
          </a:prstGeom>
        </p:spPr>
      </p:pic>
    </p:spTree>
    <p:extLst>
      <p:ext uri="{BB962C8B-B14F-4D97-AF65-F5344CB8AC3E}">
        <p14:creationId xmlns:p14="http://schemas.microsoft.com/office/powerpoint/2010/main" val="3161280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176194" y="327909"/>
            <a:ext cx="5955854" cy="517107"/>
          </a:xfrm>
          <a:ln w="60325">
            <a:solidFill>
              <a:schemeClr val="accent1"/>
            </a:solidFill>
          </a:ln>
        </p:spPr>
        <p:txBody>
          <a:bodyPr/>
          <a:lstStyle/>
          <a:p>
            <a:pPr algn="ctr"/>
            <a:r>
              <a:rPr lang="de-AT" sz="2800" b="0" dirty="0">
                <a:solidFill>
                  <a:schemeClr val="accent5">
                    <a:lumMod val="50000"/>
                  </a:schemeClr>
                </a:solidFill>
                <a:latin typeface="Arial" charset="0"/>
              </a:rPr>
              <a:t>Prädiktive diagnostische Faktoren</a:t>
            </a:r>
          </a:p>
        </p:txBody>
      </p:sp>
      <p:sp>
        <p:nvSpPr>
          <p:cNvPr id="2" name="Textfeld 1">
            <a:extLst>
              <a:ext uri="{FF2B5EF4-FFF2-40B4-BE49-F238E27FC236}">
                <a16:creationId xmlns:a16="http://schemas.microsoft.com/office/drawing/2014/main" xmlns="" id="{AB64250A-A6C2-437A-A8DD-DDF9200A7C66}"/>
              </a:ext>
            </a:extLst>
          </p:cNvPr>
          <p:cNvSpPr txBox="1"/>
          <p:nvPr/>
        </p:nvSpPr>
        <p:spPr>
          <a:xfrm>
            <a:off x="756631" y="946028"/>
            <a:ext cx="5350387" cy="523220"/>
          </a:xfrm>
          <a:prstGeom prst="rect">
            <a:avLst/>
          </a:prstGeom>
          <a:noFill/>
        </p:spPr>
        <p:txBody>
          <a:bodyPr wrap="square" rtlCol="0">
            <a:spAutoFit/>
          </a:bodyPr>
          <a:lstStyle/>
          <a:p>
            <a:pPr marL="457200" indent="-457200">
              <a:buClr>
                <a:srgbClr val="E73440"/>
              </a:buClr>
              <a:buSzPct val="130000"/>
              <a:buFont typeface="Arial" panose="020B0604020202020204" pitchFamily="34" charset="0"/>
              <a:buChar char="•"/>
            </a:pPr>
            <a:r>
              <a:rPr lang="de-AT" sz="2800" dirty="0">
                <a:solidFill>
                  <a:schemeClr val="tx1">
                    <a:lumMod val="50000"/>
                  </a:schemeClr>
                </a:solidFill>
              </a:rPr>
              <a:t>Myelopathie</a:t>
            </a:r>
            <a:r>
              <a:rPr lang="de-AT" sz="2800" dirty="0">
                <a:solidFill>
                  <a:schemeClr val="tx1">
                    <a:lumMod val="50000"/>
                  </a:schemeClr>
                </a:solidFill>
                <a:sym typeface="Wingdings" panose="05000000000000000000" pitchFamily="2" charset="2"/>
              </a:rPr>
              <a:t> </a:t>
            </a:r>
            <a:endParaRPr lang="de-AT" sz="2800" dirty="0">
              <a:solidFill>
                <a:schemeClr val="tx1">
                  <a:lumMod val="50000"/>
                </a:schemeClr>
              </a:solidFill>
            </a:endParaRPr>
          </a:p>
        </p:txBody>
      </p:sp>
      <p:graphicFrame>
        <p:nvGraphicFramePr>
          <p:cNvPr id="5" name="Tabelle 4">
            <a:extLst>
              <a:ext uri="{FF2B5EF4-FFF2-40B4-BE49-F238E27FC236}">
                <a16:creationId xmlns:a16="http://schemas.microsoft.com/office/drawing/2014/main" xmlns="" id="{CB1C66A5-4E70-4DA7-A649-D5FBC774ED24}"/>
              </a:ext>
            </a:extLst>
          </p:cNvPr>
          <p:cNvGraphicFramePr>
            <a:graphicFrameLocks noGrp="1"/>
          </p:cNvGraphicFramePr>
          <p:nvPr>
            <p:extLst>
              <p:ext uri="{D42A27DB-BD31-4B8C-83A1-F6EECF244321}">
                <p14:modId xmlns:p14="http://schemas.microsoft.com/office/powerpoint/2010/main" val="862391734"/>
              </p:ext>
            </p:extLst>
          </p:nvPr>
        </p:nvGraphicFramePr>
        <p:xfrm>
          <a:off x="176195" y="1628743"/>
          <a:ext cx="6692438" cy="3371864"/>
        </p:xfrm>
        <a:graphic>
          <a:graphicData uri="http://schemas.openxmlformats.org/drawingml/2006/table">
            <a:tbl>
              <a:tblPr firstRow="1" bandRow="1">
                <a:tableStyleId>{D7AC3CCA-C797-4891-BE02-D94E43425B78}</a:tableStyleId>
              </a:tblPr>
              <a:tblGrid>
                <a:gridCol w="2109805">
                  <a:extLst>
                    <a:ext uri="{9D8B030D-6E8A-4147-A177-3AD203B41FA5}">
                      <a16:colId xmlns:a16="http://schemas.microsoft.com/office/drawing/2014/main" xmlns="" val="4135184257"/>
                    </a:ext>
                  </a:extLst>
                </a:gridCol>
                <a:gridCol w="2267893">
                  <a:extLst>
                    <a:ext uri="{9D8B030D-6E8A-4147-A177-3AD203B41FA5}">
                      <a16:colId xmlns:a16="http://schemas.microsoft.com/office/drawing/2014/main" xmlns="" val="2670665403"/>
                    </a:ext>
                  </a:extLst>
                </a:gridCol>
                <a:gridCol w="2314740">
                  <a:extLst>
                    <a:ext uri="{9D8B030D-6E8A-4147-A177-3AD203B41FA5}">
                      <a16:colId xmlns:a16="http://schemas.microsoft.com/office/drawing/2014/main" xmlns="" val="1512008247"/>
                    </a:ext>
                  </a:extLst>
                </a:gridCol>
              </a:tblGrid>
              <a:tr h="474331">
                <a:tc>
                  <a:txBody>
                    <a:bodyPr/>
                    <a:lstStyle/>
                    <a:p>
                      <a:r>
                        <a:rPr lang="de-AT" sz="1400" dirty="0"/>
                        <a:t>Klinische Scores¹</a:t>
                      </a:r>
                    </a:p>
                    <a:p>
                      <a:r>
                        <a:rPr lang="de-AT" sz="1400" dirty="0" err="1"/>
                        <a:t>mJOA</a:t>
                      </a:r>
                      <a:r>
                        <a:rPr lang="de-AT" sz="1400" dirty="0"/>
                        <a:t> / EMS</a:t>
                      </a:r>
                    </a:p>
                  </a:txBody>
                  <a:tcPr/>
                </a:tc>
                <a:tc>
                  <a:txBody>
                    <a:bodyPr/>
                    <a:lstStyle/>
                    <a:p>
                      <a:r>
                        <a:rPr lang="de-AT" sz="1400" dirty="0"/>
                        <a:t>E‘physiologie²</a:t>
                      </a:r>
                    </a:p>
                  </a:txBody>
                  <a:tcPr/>
                </a:tc>
                <a:tc>
                  <a:txBody>
                    <a:bodyPr/>
                    <a:lstStyle/>
                    <a:p>
                      <a:r>
                        <a:rPr lang="de-AT" sz="1400" dirty="0"/>
                        <a:t>Radiologie³ </a:t>
                      </a:r>
                    </a:p>
                    <a:p>
                      <a:endParaRPr lang="de-AT" sz="1400" dirty="0"/>
                    </a:p>
                  </a:txBody>
                  <a:tcPr marL="108000"/>
                </a:tc>
                <a:extLst>
                  <a:ext uri="{0D108BD9-81ED-4DB2-BD59-A6C34878D82A}">
                    <a16:rowId xmlns:a16="http://schemas.microsoft.com/office/drawing/2014/main" xmlns="" val="3944058868"/>
                  </a:ext>
                </a:extLst>
              </a:tr>
              <a:tr h="2853704">
                <a:tc>
                  <a:txBody>
                    <a:bodyPr/>
                    <a:lstStyle/>
                    <a:p>
                      <a:pPr marL="0" indent="0">
                        <a:buFont typeface="Arial" panose="020B0604020202020204" pitchFamily="34" charset="0"/>
                        <a:buNone/>
                      </a:pPr>
                      <a:r>
                        <a:rPr lang="de-AT" sz="1400" dirty="0"/>
                        <a:t>Je schlechter der JOA Ausgangswert, desto schlechter das </a:t>
                      </a:r>
                      <a:r>
                        <a:rPr lang="de-AT" sz="1400" dirty="0" err="1"/>
                        <a:t>post</a:t>
                      </a:r>
                      <a:r>
                        <a:rPr lang="de-AT" sz="1400" dirty="0"/>
                        <a:t> </a:t>
                      </a:r>
                      <a:r>
                        <a:rPr lang="de-AT" sz="1400" dirty="0" err="1"/>
                        <a:t>op</a:t>
                      </a:r>
                      <a:r>
                        <a:rPr lang="de-AT" sz="1400" dirty="0"/>
                        <a:t> </a:t>
                      </a:r>
                      <a:r>
                        <a:rPr lang="de-AT" sz="1400" dirty="0" err="1"/>
                        <a:t>outcome</a:t>
                      </a:r>
                      <a:r>
                        <a:rPr lang="de-AT" sz="1400" dirty="0">
                          <a:sym typeface="Wingdings" panose="05000000000000000000" pitchFamily="2" charset="2"/>
                        </a:rPr>
                        <a:t> besonders Spastik  der UE und Gangunsicherheit</a:t>
                      </a:r>
                      <a:endParaRPr lang="de-AT" sz="1400" dirty="0"/>
                    </a:p>
                    <a:p>
                      <a:pPr marL="0" indent="0">
                        <a:buFont typeface="Arial" panose="020B0604020202020204" pitchFamily="34" charset="0"/>
                        <a:buNone/>
                      </a:pPr>
                      <a:endParaRPr lang="de-AT" sz="1400" dirty="0"/>
                    </a:p>
                    <a:p>
                      <a:pPr marL="0" indent="0">
                        <a:buFont typeface="Arial" panose="020B0604020202020204" pitchFamily="34" charset="0"/>
                        <a:buNone/>
                      </a:pPr>
                      <a:r>
                        <a:rPr lang="de-AT" sz="1400" dirty="0"/>
                        <a:t>Je </a:t>
                      </a:r>
                      <a:r>
                        <a:rPr lang="de-AT" sz="1400" b="1" dirty="0"/>
                        <a:t>länger </a:t>
                      </a:r>
                      <a:r>
                        <a:rPr lang="de-AT" sz="1400" dirty="0"/>
                        <a:t>ein schlechter JOA score besteht, desto </a:t>
                      </a:r>
                      <a:r>
                        <a:rPr lang="de-AT" sz="1400" b="1" dirty="0"/>
                        <a:t>geringer</a:t>
                      </a:r>
                      <a:r>
                        <a:rPr lang="de-AT" sz="1400" dirty="0"/>
                        <a:t> die Erholungs-wahrscheinlichkeit</a:t>
                      </a:r>
                    </a:p>
                  </a:txBody>
                  <a:tcPr/>
                </a:tc>
                <a:tc>
                  <a:txBody>
                    <a:bodyPr/>
                    <a:lstStyle/>
                    <a:p>
                      <a:r>
                        <a:rPr lang="de-AT" sz="1400" dirty="0"/>
                        <a:t>SEP, MEP</a:t>
                      </a:r>
                      <a:r>
                        <a:rPr lang="de-AT" sz="1400" dirty="0">
                          <a:sym typeface="Wingdings" panose="05000000000000000000" pitchFamily="2" charset="2"/>
                        </a:rPr>
                        <a:t> wenn ZL verlängert </a:t>
                      </a:r>
                      <a:r>
                        <a:rPr lang="de-DE" sz="1400" dirty="0">
                          <a:sym typeface="Wingdings" panose="05000000000000000000" pitchFamily="2" charset="2"/>
                        </a:rPr>
                        <a:t>geringere Erholungswahrscheinlich-</a:t>
                      </a:r>
                      <a:r>
                        <a:rPr lang="de-DE" sz="1400" dirty="0" err="1">
                          <a:sym typeface="Wingdings" panose="05000000000000000000" pitchFamily="2" charset="2"/>
                        </a:rPr>
                        <a:t>keit</a:t>
                      </a:r>
                      <a:endParaRPr lang="de-AT" sz="1400" dirty="0">
                        <a:sym typeface="Wingdings" panose="05000000000000000000" pitchFamily="2" charset="2"/>
                      </a:endParaRPr>
                    </a:p>
                    <a:p>
                      <a:endParaRPr lang="de-AT" sz="1400" dirty="0">
                        <a:sym typeface="Wingdings" panose="05000000000000000000" pitchFamily="2" charset="2"/>
                      </a:endParaRPr>
                    </a:p>
                    <a:p>
                      <a:r>
                        <a:rPr lang="de-AT" sz="1400" dirty="0"/>
                        <a:t>30 % aller kl. stummen Pat. mit Stenose und verlängerter ZL zeigen innerhalb  von  2 Jahren  Zeichen  einer CSM</a:t>
                      </a:r>
                    </a:p>
                  </a:txBody>
                  <a:tcPr/>
                </a:tc>
                <a:tc>
                  <a:txBody>
                    <a:bodyPr/>
                    <a:lstStyle/>
                    <a:p>
                      <a:r>
                        <a:rPr lang="de-AT" sz="1400" dirty="0"/>
                        <a:t>Instabilität</a:t>
                      </a:r>
                    </a:p>
                    <a:p>
                      <a:endParaRPr lang="de-AT" sz="1400" dirty="0"/>
                    </a:p>
                    <a:p>
                      <a:r>
                        <a:rPr lang="de-AT" sz="1400" dirty="0" err="1"/>
                        <a:t>ap</a:t>
                      </a:r>
                      <a:r>
                        <a:rPr lang="de-AT" sz="1400" dirty="0"/>
                        <a:t> Ø &lt; 8mm</a:t>
                      </a:r>
                    </a:p>
                    <a:p>
                      <a:r>
                        <a:rPr lang="de-AT" sz="1400" dirty="0"/>
                        <a:t>CSA &lt; 50 mm² </a:t>
                      </a:r>
                    </a:p>
                    <a:p>
                      <a:endParaRPr lang="de-AT" sz="1400" dirty="0"/>
                    </a:p>
                    <a:p>
                      <a:r>
                        <a:rPr lang="de-AT" sz="1400" dirty="0"/>
                        <a:t>Kyphose</a:t>
                      </a:r>
                    </a:p>
                    <a:p>
                      <a:endParaRPr lang="de-AT" sz="1400" dirty="0"/>
                    </a:p>
                    <a:p>
                      <a:r>
                        <a:rPr lang="de-AT" sz="1400" dirty="0"/>
                        <a:t>MRT: T2 scharf begrenztes </a:t>
                      </a:r>
                      <a:r>
                        <a:rPr lang="de-AT" sz="1400" dirty="0" err="1"/>
                        <a:t>hyperintenses</a:t>
                      </a:r>
                      <a:r>
                        <a:rPr lang="de-AT" sz="1400" dirty="0"/>
                        <a:t> Areal, </a:t>
                      </a:r>
                    </a:p>
                    <a:p>
                      <a:r>
                        <a:rPr lang="de-AT" sz="1400" dirty="0"/>
                        <a:t>(T1 </a:t>
                      </a:r>
                      <a:r>
                        <a:rPr lang="de-AT" sz="1400" dirty="0" err="1"/>
                        <a:t>hypointens</a:t>
                      </a:r>
                      <a:r>
                        <a:rPr lang="de-AT" sz="1400" dirty="0"/>
                        <a:t>)</a:t>
                      </a:r>
                      <a:endParaRPr lang="de-AT" sz="1400" dirty="0">
                        <a:sym typeface="Wingdings" panose="05000000000000000000" pitchFamily="2" charset="2"/>
                      </a:endParaRPr>
                    </a:p>
                    <a:p>
                      <a:endParaRPr lang="de-AT" sz="1400" dirty="0"/>
                    </a:p>
                    <a:p>
                      <a:r>
                        <a:rPr lang="de-AT" sz="1400" dirty="0"/>
                        <a:t>MRDT(?)</a:t>
                      </a:r>
                    </a:p>
                  </a:txBody>
                  <a:tcPr/>
                </a:tc>
                <a:extLst>
                  <a:ext uri="{0D108BD9-81ED-4DB2-BD59-A6C34878D82A}">
                    <a16:rowId xmlns:a16="http://schemas.microsoft.com/office/drawing/2014/main" xmlns="" val="1854594877"/>
                  </a:ext>
                </a:extLst>
              </a:tr>
            </a:tbl>
          </a:graphicData>
        </a:graphic>
      </p:graphicFrame>
      <p:sp>
        <p:nvSpPr>
          <p:cNvPr id="8" name="Rechteck 7">
            <a:extLst>
              <a:ext uri="{FF2B5EF4-FFF2-40B4-BE49-F238E27FC236}">
                <a16:creationId xmlns:a16="http://schemas.microsoft.com/office/drawing/2014/main" xmlns="" id="{872EF4BC-0EB7-480C-8B49-8521F3EDBF0B}"/>
              </a:ext>
            </a:extLst>
          </p:cNvPr>
          <p:cNvSpPr/>
          <p:nvPr/>
        </p:nvSpPr>
        <p:spPr>
          <a:xfrm>
            <a:off x="176195" y="6102123"/>
            <a:ext cx="8111661" cy="369332"/>
          </a:xfrm>
          <a:prstGeom prst="rect">
            <a:avLst/>
          </a:prstGeom>
        </p:spPr>
        <p:txBody>
          <a:bodyPr wrap="square">
            <a:spAutoFit/>
          </a:bodyPr>
          <a:lstStyle/>
          <a:p>
            <a:r>
              <a:rPr lang="de-AT" sz="900" dirty="0">
                <a:solidFill>
                  <a:schemeClr val="tx1">
                    <a:lumMod val="75000"/>
                  </a:schemeClr>
                </a:solidFill>
              </a:rPr>
              <a:t>3) .Chen H. et al; </a:t>
            </a:r>
            <a:r>
              <a:rPr lang="en-US" sz="900" dirty="0">
                <a:solidFill>
                  <a:schemeClr val="tx1">
                    <a:lumMod val="75000"/>
                  </a:schemeClr>
                </a:solidFill>
              </a:rPr>
              <a:t>The value of preoperative magnetic resonance imaging in predicting postoperative recovery in patients with cervical spondylosis myelopathy: a meta-analysis.  Clinics (Sao Paulo) ; 2016 Mar; (71)3: 179-84</a:t>
            </a:r>
            <a:endParaRPr lang="de-AT" sz="900" dirty="0">
              <a:solidFill>
                <a:schemeClr val="tx1">
                  <a:lumMod val="75000"/>
                </a:schemeClr>
              </a:solidFill>
            </a:endParaRPr>
          </a:p>
        </p:txBody>
      </p:sp>
      <p:sp>
        <p:nvSpPr>
          <p:cNvPr id="11" name="Textfeld 10">
            <a:extLst>
              <a:ext uri="{FF2B5EF4-FFF2-40B4-BE49-F238E27FC236}">
                <a16:creationId xmlns:a16="http://schemas.microsoft.com/office/drawing/2014/main" xmlns="" id="{F278C9AD-63A7-45E2-A9F3-4776D32EA878}"/>
              </a:ext>
            </a:extLst>
          </p:cNvPr>
          <p:cNvSpPr txBox="1"/>
          <p:nvPr/>
        </p:nvSpPr>
        <p:spPr>
          <a:xfrm>
            <a:off x="176194" y="5470008"/>
            <a:ext cx="7871187" cy="646331"/>
          </a:xfrm>
          <a:prstGeom prst="rect">
            <a:avLst/>
          </a:prstGeom>
          <a:noFill/>
        </p:spPr>
        <p:txBody>
          <a:bodyPr wrap="square" rtlCol="0">
            <a:spAutoFit/>
          </a:bodyPr>
          <a:lstStyle/>
          <a:p>
            <a:pPr algn="just">
              <a:buClr>
                <a:srgbClr val="E73440"/>
              </a:buClr>
            </a:pPr>
            <a:r>
              <a:rPr lang="de-AT" sz="900" dirty="0">
                <a:solidFill>
                  <a:schemeClr val="bg2">
                    <a:lumMod val="10000"/>
                  </a:schemeClr>
                </a:solidFill>
                <a:sym typeface="Wingdings" panose="05000000000000000000" pitchFamily="2" charset="2"/>
              </a:rPr>
              <a:t>2) </a:t>
            </a:r>
            <a:r>
              <a:rPr lang="de-AT" sz="900" dirty="0" err="1">
                <a:solidFill>
                  <a:schemeClr val="bg2">
                    <a:lumMod val="10000"/>
                  </a:schemeClr>
                </a:solidFill>
                <a:sym typeface="Wingdings" panose="05000000000000000000" pitchFamily="2" charset="2"/>
              </a:rPr>
              <a:t>Kamayema</a:t>
            </a:r>
            <a:r>
              <a:rPr lang="de-AT" sz="900" dirty="0">
                <a:solidFill>
                  <a:schemeClr val="bg2">
                    <a:lumMod val="10000"/>
                  </a:schemeClr>
                </a:solidFill>
                <a:sym typeface="Wingdings" panose="05000000000000000000" pitchFamily="2" charset="2"/>
              </a:rPr>
              <a:t> O ,et al,(1995); </a:t>
            </a:r>
            <a:r>
              <a:rPr lang="de-AT" sz="900" dirty="0" err="1">
                <a:solidFill>
                  <a:schemeClr val="bg2">
                    <a:lumMod val="10000"/>
                  </a:schemeClr>
                </a:solidFill>
                <a:sym typeface="Wingdings" panose="05000000000000000000" pitchFamily="2" charset="2"/>
              </a:rPr>
              <a:t>transcranial</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magnetic</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stimulation</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of</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motor</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cortex</a:t>
            </a:r>
            <a:r>
              <a:rPr lang="de-AT" sz="900" dirty="0">
                <a:solidFill>
                  <a:schemeClr val="bg2">
                    <a:lumMod val="10000"/>
                  </a:schemeClr>
                </a:solidFill>
                <a:sym typeface="Wingdings" panose="05000000000000000000" pitchFamily="2" charset="2"/>
              </a:rPr>
              <a:t> in </a:t>
            </a:r>
            <a:r>
              <a:rPr lang="de-AT" sz="900" dirty="0" err="1">
                <a:solidFill>
                  <a:schemeClr val="bg2">
                    <a:lumMod val="10000"/>
                  </a:schemeClr>
                </a:solidFill>
                <a:sym typeface="Wingdings" panose="05000000000000000000" pitchFamily="2" charset="2"/>
              </a:rPr>
              <a:t>cervical</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spondylosis</a:t>
            </a:r>
            <a:r>
              <a:rPr lang="de-AT" sz="900" dirty="0">
                <a:solidFill>
                  <a:schemeClr val="bg2">
                    <a:lumMod val="10000"/>
                  </a:schemeClr>
                </a:solidFill>
                <a:sym typeface="Wingdings" panose="05000000000000000000" pitchFamily="2" charset="2"/>
              </a:rPr>
              <a:t> and spinal </a:t>
            </a:r>
            <a:r>
              <a:rPr lang="de-AT" sz="900" dirty="0" err="1">
                <a:solidFill>
                  <a:schemeClr val="bg2">
                    <a:lumMod val="10000"/>
                  </a:schemeClr>
                </a:solidFill>
                <a:sym typeface="Wingdings" panose="05000000000000000000" pitchFamily="2" charset="2"/>
              </a:rPr>
              <a:t>canal</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stenosis</a:t>
            </a:r>
            <a:r>
              <a:rPr lang="de-AT" sz="900" dirty="0">
                <a:solidFill>
                  <a:schemeClr val="bg2">
                    <a:lumMod val="10000"/>
                  </a:schemeClr>
                </a:solidFill>
                <a:sym typeface="Wingdings" panose="05000000000000000000" pitchFamily="2" charset="2"/>
              </a:rPr>
              <a:t>.      </a:t>
            </a:r>
            <a:r>
              <a:rPr lang="de-AT" sz="900" dirty="0" err="1">
                <a:solidFill>
                  <a:schemeClr val="bg2">
                    <a:lumMod val="10000"/>
                  </a:schemeClr>
                </a:solidFill>
                <a:sym typeface="Wingdings" panose="05000000000000000000" pitchFamily="2" charset="2"/>
              </a:rPr>
              <a:t>Spine</a:t>
            </a:r>
            <a:r>
              <a:rPr lang="de-AT" sz="900" dirty="0">
                <a:solidFill>
                  <a:schemeClr val="bg2">
                    <a:lumMod val="10000"/>
                  </a:schemeClr>
                </a:solidFill>
                <a:sym typeface="Wingdings" panose="05000000000000000000" pitchFamily="2" charset="2"/>
              </a:rPr>
              <a:t> 20: 1004-1010)</a:t>
            </a:r>
          </a:p>
          <a:p>
            <a:pPr algn="just">
              <a:buClr>
                <a:srgbClr val="E73440"/>
              </a:buClr>
            </a:pPr>
            <a:r>
              <a:rPr lang="de-AT" sz="900" dirty="0" err="1">
                <a:solidFill>
                  <a:schemeClr val="bg2">
                    <a:lumMod val="10000"/>
                  </a:schemeClr>
                </a:solidFill>
              </a:rPr>
              <a:t>Bednarik</a:t>
            </a:r>
            <a:r>
              <a:rPr lang="de-AT" sz="900" dirty="0">
                <a:solidFill>
                  <a:schemeClr val="bg2">
                    <a:lumMod val="10000"/>
                  </a:schemeClr>
                </a:solidFill>
              </a:rPr>
              <a:t> et al. (1998) The </a:t>
            </a:r>
            <a:r>
              <a:rPr lang="de-AT" sz="900" dirty="0" err="1">
                <a:solidFill>
                  <a:schemeClr val="bg2">
                    <a:lumMod val="10000"/>
                  </a:schemeClr>
                </a:solidFill>
              </a:rPr>
              <a:t>value</a:t>
            </a:r>
            <a:r>
              <a:rPr lang="de-AT" sz="900" dirty="0">
                <a:solidFill>
                  <a:schemeClr val="bg2">
                    <a:lumMod val="10000"/>
                  </a:schemeClr>
                </a:solidFill>
              </a:rPr>
              <a:t> </a:t>
            </a:r>
            <a:r>
              <a:rPr lang="de-AT" sz="900" dirty="0" err="1">
                <a:solidFill>
                  <a:schemeClr val="bg2">
                    <a:lumMod val="10000"/>
                  </a:schemeClr>
                </a:solidFill>
              </a:rPr>
              <a:t>of</a:t>
            </a:r>
            <a:r>
              <a:rPr lang="de-AT" sz="900" dirty="0">
                <a:solidFill>
                  <a:schemeClr val="bg2">
                    <a:lumMod val="10000"/>
                  </a:schemeClr>
                </a:solidFill>
              </a:rPr>
              <a:t> </a:t>
            </a:r>
            <a:r>
              <a:rPr lang="de-AT" sz="900" dirty="0" err="1">
                <a:solidFill>
                  <a:schemeClr val="bg2">
                    <a:lumMod val="10000"/>
                  </a:schemeClr>
                </a:solidFill>
              </a:rPr>
              <a:t>somatosensory</a:t>
            </a:r>
            <a:r>
              <a:rPr lang="de-AT" sz="900" dirty="0">
                <a:solidFill>
                  <a:schemeClr val="bg2">
                    <a:lumMod val="10000"/>
                  </a:schemeClr>
                </a:solidFill>
              </a:rPr>
              <a:t> and </a:t>
            </a:r>
            <a:r>
              <a:rPr lang="de-AT" sz="900" dirty="0" err="1">
                <a:solidFill>
                  <a:schemeClr val="bg2">
                    <a:lumMod val="10000"/>
                  </a:schemeClr>
                </a:solidFill>
              </a:rPr>
              <a:t>motor</a:t>
            </a:r>
            <a:r>
              <a:rPr lang="de-AT" sz="900" dirty="0">
                <a:solidFill>
                  <a:schemeClr val="bg2">
                    <a:lumMod val="10000"/>
                  </a:schemeClr>
                </a:solidFill>
              </a:rPr>
              <a:t> </a:t>
            </a:r>
            <a:r>
              <a:rPr lang="de-AT" sz="900" dirty="0" err="1">
                <a:solidFill>
                  <a:schemeClr val="bg2">
                    <a:lumMod val="10000"/>
                  </a:schemeClr>
                </a:solidFill>
              </a:rPr>
              <a:t>evoked</a:t>
            </a:r>
            <a:r>
              <a:rPr lang="de-AT" sz="900" dirty="0">
                <a:solidFill>
                  <a:schemeClr val="bg2">
                    <a:lumMod val="10000"/>
                  </a:schemeClr>
                </a:solidFill>
              </a:rPr>
              <a:t> </a:t>
            </a:r>
            <a:r>
              <a:rPr lang="de-AT" sz="900" dirty="0" err="1">
                <a:solidFill>
                  <a:schemeClr val="bg2">
                    <a:lumMod val="10000"/>
                  </a:schemeClr>
                </a:solidFill>
              </a:rPr>
              <a:t>potentials</a:t>
            </a:r>
            <a:r>
              <a:rPr lang="de-AT" sz="900" dirty="0">
                <a:solidFill>
                  <a:schemeClr val="bg2">
                    <a:lumMod val="10000"/>
                  </a:schemeClr>
                </a:solidFill>
              </a:rPr>
              <a:t>  in </a:t>
            </a:r>
            <a:r>
              <a:rPr lang="de-AT" sz="900" dirty="0" err="1">
                <a:solidFill>
                  <a:schemeClr val="bg2">
                    <a:lumMod val="10000"/>
                  </a:schemeClr>
                </a:solidFill>
              </a:rPr>
              <a:t>pre-clinical</a:t>
            </a:r>
            <a:r>
              <a:rPr lang="de-AT" sz="900" dirty="0">
                <a:solidFill>
                  <a:schemeClr val="bg2">
                    <a:lumMod val="10000"/>
                  </a:schemeClr>
                </a:solidFill>
              </a:rPr>
              <a:t> </a:t>
            </a:r>
            <a:r>
              <a:rPr lang="de-AT" sz="900" dirty="0" err="1">
                <a:solidFill>
                  <a:schemeClr val="bg2">
                    <a:lumMod val="10000"/>
                  </a:schemeClr>
                </a:solidFill>
              </a:rPr>
              <a:t>spondylotic</a:t>
            </a:r>
            <a:r>
              <a:rPr lang="de-AT" sz="900" dirty="0">
                <a:solidFill>
                  <a:schemeClr val="bg2">
                    <a:lumMod val="10000"/>
                  </a:schemeClr>
                </a:solidFill>
              </a:rPr>
              <a:t> </a:t>
            </a:r>
            <a:r>
              <a:rPr lang="de-AT" sz="900" dirty="0" err="1">
                <a:solidFill>
                  <a:schemeClr val="bg2">
                    <a:lumMod val="10000"/>
                  </a:schemeClr>
                </a:solidFill>
              </a:rPr>
              <a:t>cervical</a:t>
            </a:r>
            <a:r>
              <a:rPr lang="de-AT" sz="900" dirty="0">
                <a:solidFill>
                  <a:schemeClr val="bg2">
                    <a:lumMod val="10000"/>
                  </a:schemeClr>
                </a:solidFill>
              </a:rPr>
              <a:t> </a:t>
            </a:r>
            <a:r>
              <a:rPr lang="de-AT" sz="900" dirty="0" err="1">
                <a:solidFill>
                  <a:schemeClr val="bg2">
                    <a:lumMod val="10000"/>
                  </a:schemeClr>
                </a:solidFill>
              </a:rPr>
              <a:t>cord</a:t>
            </a:r>
            <a:r>
              <a:rPr lang="de-AT" sz="900" dirty="0">
                <a:solidFill>
                  <a:schemeClr val="bg2">
                    <a:lumMod val="10000"/>
                  </a:schemeClr>
                </a:solidFill>
              </a:rPr>
              <a:t> </a:t>
            </a:r>
            <a:r>
              <a:rPr lang="de-AT" sz="900" dirty="0" err="1">
                <a:solidFill>
                  <a:schemeClr val="bg2">
                    <a:lumMod val="10000"/>
                  </a:schemeClr>
                </a:solidFill>
              </a:rPr>
              <a:t>compression.EurSpine</a:t>
            </a:r>
            <a:r>
              <a:rPr lang="de-AT" sz="900" dirty="0">
                <a:solidFill>
                  <a:schemeClr val="bg2">
                    <a:lumMod val="10000"/>
                  </a:schemeClr>
                </a:solidFill>
              </a:rPr>
              <a:t> J 7:493-500</a:t>
            </a:r>
          </a:p>
        </p:txBody>
      </p:sp>
      <p:sp>
        <p:nvSpPr>
          <p:cNvPr id="12" name="Rechteck 11">
            <a:extLst>
              <a:ext uri="{FF2B5EF4-FFF2-40B4-BE49-F238E27FC236}">
                <a16:creationId xmlns:a16="http://schemas.microsoft.com/office/drawing/2014/main" xmlns="" id="{03752BE2-836E-4B10-8EDF-72CD822E473D}"/>
              </a:ext>
            </a:extLst>
          </p:cNvPr>
          <p:cNvSpPr/>
          <p:nvPr/>
        </p:nvSpPr>
        <p:spPr>
          <a:xfrm>
            <a:off x="176195" y="5092617"/>
            <a:ext cx="8111661" cy="369332"/>
          </a:xfrm>
          <a:prstGeom prst="rect">
            <a:avLst/>
          </a:prstGeom>
        </p:spPr>
        <p:txBody>
          <a:bodyPr wrap="square">
            <a:spAutoFit/>
          </a:bodyPr>
          <a:lstStyle/>
          <a:p>
            <a:r>
              <a:rPr lang="en-US" sz="900" dirty="0">
                <a:solidFill>
                  <a:schemeClr val="bg2">
                    <a:lumMod val="10000"/>
                  </a:schemeClr>
                </a:solidFill>
              </a:rPr>
              <a:t>1) Tetreault L et al;    Predicting the minimum clinically important difference in patients undergoing surgery for the treatment of degenerative cervical    myelopathy.   </a:t>
            </a:r>
            <a:r>
              <a:rPr lang="en-US" sz="900" dirty="0" err="1">
                <a:solidFill>
                  <a:schemeClr val="bg2">
                    <a:lumMod val="10000"/>
                  </a:schemeClr>
                </a:solidFill>
              </a:rPr>
              <a:t>Neurosurg</a:t>
            </a:r>
            <a:r>
              <a:rPr lang="en-US" sz="900" dirty="0">
                <a:solidFill>
                  <a:schemeClr val="bg2">
                    <a:lumMod val="10000"/>
                  </a:schemeClr>
                </a:solidFill>
              </a:rPr>
              <a:t> Focus,</a:t>
            </a:r>
            <a:r>
              <a:rPr lang="pt-BR" sz="900" dirty="0">
                <a:solidFill>
                  <a:schemeClr val="bg2">
                    <a:lumMod val="10000"/>
                  </a:schemeClr>
                </a:solidFill>
              </a:rPr>
              <a:t> 2016 Jun;40(6):E14. doi: 10.3171/2016.3.FOCUS1665</a:t>
            </a:r>
            <a:endParaRPr lang="de-AT" sz="900" dirty="0">
              <a:solidFill>
                <a:schemeClr val="bg2">
                  <a:lumMod val="10000"/>
                </a:schemeClr>
              </a:solidFill>
            </a:endParaRPr>
          </a:p>
        </p:txBody>
      </p:sp>
      <p:pic>
        <p:nvPicPr>
          <p:cNvPr id="10" name="Grafik 9">
            <a:extLst>
              <a:ext uri="{FF2B5EF4-FFF2-40B4-BE49-F238E27FC236}">
                <a16:creationId xmlns:a16="http://schemas.microsoft.com/office/drawing/2014/main" xmlns="" id="{65A06E8E-6B55-4777-8D0A-269706645BBC}"/>
              </a:ext>
            </a:extLst>
          </p:cNvPr>
          <p:cNvPicPr>
            <a:picLocks noChangeAspect="1"/>
          </p:cNvPicPr>
          <p:nvPr/>
        </p:nvPicPr>
        <p:blipFill>
          <a:blip r:embed="rId3"/>
          <a:stretch>
            <a:fillRect/>
          </a:stretch>
        </p:blipFill>
        <p:spPr>
          <a:xfrm>
            <a:off x="7006588" y="3988301"/>
            <a:ext cx="883329" cy="577065"/>
          </a:xfrm>
          <a:prstGeom prst="rect">
            <a:avLst/>
          </a:prstGeom>
        </p:spPr>
      </p:pic>
      <p:pic>
        <p:nvPicPr>
          <p:cNvPr id="13" name="Grafik 5" descr="post op 1a.jpg">
            <a:extLst>
              <a:ext uri="{FF2B5EF4-FFF2-40B4-BE49-F238E27FC236}">
                <a16:creationId xmlns:a16="http://schemas.microsoft.com/office/drawing/2014/main" xmlns="" id="{903BD916-1809-4785-BE19-4728239F5E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5533" y="2233334"/>
            <a:ext cx="892597" cy="175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xmlns="" id="{6213FAEB-CC34-4DD9-8AB3-E830BBDD8D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282" t="3826" r="7538" b="5469"/>
          <a:stretch/>
        </p:blipFill>
        <p:spPr bwMode="auto">
          <a:xfrm>
            <a:off x="6953692" y="1031480"/>
            <a:ext cx="1127052" cy="181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xmlns="" id="{86243986-90AC-44D1-9023-7C401E2881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625" t="38108" r="31121" b="39237"/>
          <a:stretch/>
        </p:blipFill>
        <p:spPr bwMode="auto">
          <a:xfrm>
            <a:off x="6986785" y="2912091"/>
            <a:ext cx="1060596" cy="92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Grafik 13">
            <a:extLst>
              <a:ext uri="{FF2B5EF4-FFF2-40B4-BE49-F238E27FC236}">
                <a16:creationId xmlns:a16="http://schemas.microsoft.com/office/drawing/2014/main" xmlns="" id="{2DD06AE9-C4AC-447C-8D45-1BD682528446}"/>
              </a:ext>
            </a:extLst>
          </p:cNvPr>
          <p:cNvPicPr>
            <a:picLocks noChangeAspect="1"/>
          </p:cNvPicPr>
          <p:nvPr/>
        </p:nvPicPr>
        <p:blipFill rotWithShape="1">
          <a:blip r:embed="rId7"/>
          <a:srcRect l="57787" t="14229" r="7180" b="25514"/>
          <a:stretch/>
        </p:blipFill>
        <p:spPr>
          <a:xfrm>
            <a:off x="8165533" y="4083111"/>
            <a:ext cx="855604" cy="1491761"/>
          </a:xfrm>
          <a:prstGeom prst="rect">
            <a:avLst/>
          </a:prstGeom>
        </p:spPr>
      </p:pic>
    </p:spTree>
    <p:extLst>
      <p:ext uri="{BB962C8B-B14F-4D97-AF65-F5344CB8AC3E}">
        <p14:creationId xmlns:p14="http://schemas.microsoft.com/office/powerpoint/2010/main" val="502895955"/>
      </p:ext>
    </p:extLst>
  </p:cSld>
  <p:clrMapOvr>
    <a:masterClrMapping/>
  </p:clrMapOvr>
</p:sld>
</file>

<file path=ppt/theme/theme1.xml><?xml version="1.0" encoding="utf-8"?>
<a:theme xmlns:a="http://schemas.openxmlformats.org/drawingml/2006/main" name="Office Theme">
  <a:themeElements>
    <a:clrScheme name="Custom 2">
      <a:dk1>
        <a:srgbClr val="575757"/>
      </a:dk1>
      <a:lt1>
        <a:sysClr val="window" lastClr="FFFFFF"/>
      </a:lt1>
      <a:dk2>
        <a:srgbClr val="575757"/>
      </a:dk2>
      <a:lt2>
        <a:srgbClr val="EEECE1"/>
      </a:lt2>
      <a:accent1>
        <a:srgbClr val="E73440"/>
      </a:accent1>
      <a:accent2>
        <a:srgbClr val="F8A2AB"/>
      </a:accent2>
      <a:accent3>
        <a:srgbClr val="FFFFFF"/>
      </a:accent3>
      <a:accent4>
        <a:srgbClr val="575757"/>
      </a:accent4>
      <a:accent5>
        <a:srgbClr val="B9B9B9"/>
      </a:accent5>
      <a:accent6>
        <a:srgbClr val="FFFFFF"/>
      </a:accent6>
      <a:hlink>
        <a:srgbClr val="575757"/>
      </a:hlink>
      <a:folHlink>
        <a:srgbClr val="57575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2251</Words>
  <Application>Microsoft Office PowerPoint</Application>
  <PresentationFormat>Bildschirmpräsentation (4:3)</PresentationFormat>
  <Paragraphs>292</Paragraphs>
  <Slides>22</Slides>
  <Notes>22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Office Theme</vt:lpstr>
      <vt:lpstr>Operative Behandlung degenerativer Erkrankungen der HWS</vt:lpstr>
      <vt:lpstr>Operative Behandlung degenerativer Erkrankungen der HWS</vt:lpstr>
      <vt:lpstr>PowerPoint-Präsentation</vt:lpstr>
      <vt:lpstr>Art und Dauer der Erkrankung</vt:lpstr>
      <vt:lpstr>PowerPoint-Präsentation</vt:lpstr>
      <vt:lpstr>Klinische Symptomatik</vt:lpstr>
      <vt:lpstr>Klinische Symptomatik</vt:lpstr>
      <vt:lpstr>Art und Dauer der Erkrankung</vt:lpstr>
      <vt:lpstr>Prädiktive diagnostische Faktoren</vt:lpstr>
      <vt:lpstr>Prädiktive diagnostische Faktoren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Behandlung degenerativer Erkrankungen der HWS</vt:lpstr>
      <vt:lpstr>Operative Behandlung degenerativer Erkrankungen der HWS</vt:lpstr>
    </vt:vector>
  </TitlesOfParts>
  <Company>Red Bull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Wolfgang Stecher</dc:creator>
  <cp:lastModifiedBy>meissner</cp:lastModifiedBy>
  <cp:revision>423</cp:revision>
  <dcterms:created xsi:type="dcterms:W3CDTF">2017-02-27T11:52:20Z</dcterms:created>
  <dcterms:modified xsi:type="dcterms:W3CDTF">2017-11-17T08:16:00Z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G OSS Bereich">
    <vt:lpwstr>196</vt:lpwstr>
  </property>
  <property fmtid="{D5CDD505-2E9C-101B-9397-08002B2CF9AE}" pid="3" name="VGLandingActive">
    <vt:bool>true</vt:bool>
  </property>
  <property fmtid="{D5CDD505-2E9C-101B-9397-08002B2CF9AE}" pid="4" name="ContentTypeId">
    <vt:lpwstr>0x0101009CC3E5076A00A1408CE4B26EAA771B3200292DB28E1E46C340804B2F7B212149E8</vt:lpwstr>
  </property>
  <property fmtid="{D5CDD505-2E9C-101B-9397-08002B2CF9AE}" pid="5" name="Spezifizierung">
    <vt:lpwstr/>
  </property>
  <property fmtid="{D5CDD505-2E9C-101B-9397-08002B2CF9AE}" pid="6" name="VG OSS Dokumententyp">
    <vt:lpwstr>4;#Vorlagen|d64f735c-1da2-4d09-a93c-d9bc70022eb4</vt:lpwstr>
  </property>
  <property fmtid="{D5CDD505-2E9C-101B-9397-08002B2CF9AE}" pid="7" name="VG OSS KTQ">
    <vt:lpwstr>131;#4.3.2|c054ce30-953c-4885-9dd5-f64cfdf8b2a7</vt:lpwstr>
  </property>
  <property fmtid="{D5CDD505-2E9C-101B-9397-08002B2CF9AE}" pid="8" name="VG OSS Zielgruppe">
    <vt:lpwstr>95;#ALLE|58c58093-d448-43dd-a6f1-39df9e636b0f</vt:lpwstr>
  </property>
  <property fmtid="{D5CDD505-2E9C-101B-9397-08002B2CF9AE}" pid="9" name="VG OSS ISONorm">
    <vt:lpwstr/>
  </property>
  <property fmtid="{D5CDD505-2E9C-101B-9397-08002B2CF9AE}" pid="10" name="_dlc_DocIdItemGuid">
    <vt:lpwstr>70de5890-c309-4a79-83d5-00a31078a61e</vt:lpwstr>
  </property>
  <property fmtid="{D5CDD505-2E9C-101B-9397-08002B2CF9AE}" pid="11" name="VG OSS Radiologie Körperregion">
    <vt:lpwstr/>
  </property>
  <property fmtid="{D5CDD505-2E9C-101B-9397-08002B2CF9AE}" pid="12" name="VG OSS Lokalisation">
    <vt:lpwstr>ja</vt:lpwstr>
  </property>
  <property fmtid="{D5CDD505-2E9C-101B-9397-08002B2CF9AE}" pid="13" name="b00af15caf5a4c3e966a6e99b4796744">
    <vt:lpwstr/>
  </property>
  <property fmtid="{D5CDD505-2E9C-101B-9397-08002B2CF9AE}" pid="14" name="VG OSS OP Textbaustein Körperregion">
    <vt:lpwstr/>
  </property>
  <property fmtid="{D5CDD505-2E9C-101B-9397-08002B2CF9AE}" pid="15" name="c261262134374934a4140ed9b8e6b6cf">
    <vt:lpwstr/>
  </property>
  <property fmtid="{D5CDD505-2E9C-101B-9397-08002B2CF9AE}" pid="16" name="QM-Systeme">
    <vt:lpwstr>28;#7.1.1 Allgemeines|f047b5cb-a523-4e31-8917-aaa7647f2911</vt:lpwstr>
  </property>
  <property fmtid="{D5CDD505-2E9C-101B-9397-08002B2CF9AE}" pid="17" name="WorkflowChangePath">
    <vt:lpwstr>2db15f04-ef52-4950-b8d1-e539a620c3b5,108;5b2a3a36-8a03-4e9a-8f50-c361e86d8988,109;5b2a3a36-8a03-4e9a-8f50-c361e86d8988,109;2761acba-0d05-4b61-9120-f3bcb655b22d,111;5a305181-fe69-45d9-b4f6-65e07fcbefa7,112;f516405b-c65d-4852-92bb-7b5f15f09b89,109;</vt:lpwstr>
  </property>
  <property fmtid="{D5CDD505-2E9C-101B-9397-08002B2CF9AE}" pid="18" name="Order">
    <vt:r8>148900</vt:r8>
  </property>
  <property fmtid="{D5CDD505-2E9C-101B-9397-08002B2CF9AE}" pid="19" name="xd_ProgID">
    <vt:lpwstr/>
  </property>
  <property fmtid="{D5CDD505-2E9C-101B-9397-08002B2CF9AE}" pid="20" name="TemplateUrl">
    <vt:lpwstr/>
  </property>
  <property fmtid="{D5CDD505-2E9C-101B-9397-08002B2CF9AE}" pid="21" name="VG OSS DokuNr">
    <vt:lpwstr>PR08</vt:lpwstr>
  </property>
  <property fmtid="{D5CDD505-2E9C-101B-9397-08002B2CF9AE}" pid="22" name="_dlc_DocId">
    <vt:lpwstr>VG01-46753993-1390</vt:lpwstr>
  </property>
  <property fmtid="{D5CDD505-2E9C-101B-9397-08002B2CF9AE}" pid="23" name="VG Kommentar">
    <vt:lpwstr>Powerpoint Vorlage, Präsentation Vorlage</vt:lpwstr>
  </property>
  <property fmtid="{D5CDD505-2E9C-101B-9397-08002B2CF9AE}" pid="24" name="TaxCatchAll">
    <vt:lpwstr>28;#;#4;#</vt:lpwstr>
  </property>
  <property fmtid="{D5CDD505-2E9C-101B-9397-08002B2CF9AE}" pid="25" name="VG gueltigbis">
    <vt:lpwstr>2020-03-03T01:00:00Z</vt:lpwstr>
  </property>
  <property fmtid="{D5CDD505-2E9C-101B-9397-08002B2CF9AE}" pid="26" name="_dlc_DocIdUrl">
    <vt:lpwstr>http://lvm95/sites/oss/qm/_layouts/15/DocIdRedir.aspx?ID=VG01-46753993-1390, VG01-46753993-1390</vt:lpwstr>
  </property>
  <property fmtid="{D5CDD505-2E9C-101B-9397-08002B2CF9AE}" pid="27" name="VG Bearbeiter">
    <vt:lpwstr>83;#Saffarnia Pierre</vt:lpwstr>
  </property>
  <property fmtid="{D5CDD505-2E9C-101B-9397-08002B2CF9AE}" pid="28" name="VG Dokumentenstatus">
    <vt:lpwstr>4</vt:lpwstr>
  </property>
  <property fmtid="{D5CDD505-2E9C-101B-9397-08002B2CF9AE}" pid="29" name="InhaltstypText">
    <vt:lpwstr>VG OSS QM Dokument</vt:lpwstr>
  </property>
  <property fmtid="{D5CDD505-2E9C-101B-9397-08002B2CF9AE}" pid="30" name="VGInfomailZusatztext">
    <vt:lpwstr/>
  </property>
  <property fmtid="{D5CDD505-2E9C-101B-9397-08002B2CF9AE}" pid="31" name="Bereich">
    <vt:lpwstr>31</vt:lpwstr>
  </property>
  <property fmtid="{D5CDD505-2E9C-101B-9397-08002B2CF9AE}" pid="32" name="Ebene2">
    <vt:lpwstr/>
  </property>
  <property fmtid="{D5CDD505-2E9C-101B-9397-08002B2CF9AE}" pid="33" name="VGInfomierendePerson">
    <vt:lpwstr/>
  </property>
  <property fmtid="{D5CDD505-2E9C-101B-9397-08002B2CF9AE}" pid="34" name="AufgabeZugewiesenAm">
    <vt:lpwstr/>
  </property>
  <property fmtid="{D5CDD505-2E9C-101B-9397-08002B2CF9AE}" pid="35" name="VG Pruefer">
    <vt:lpwstr>55;#AGrp-QM-Pruefer</vt:lpwstr>
  </property>
  <property fmtid="{D5CDD505-2E9C-101B-9397-08002B2CF9AE}" pid="36" name="o280c64efb104162b1fd9d5b5509c8ae">
    <vt:lpwstr>7.1.1 Allgemeinesf047b5cb-a523-4e31-8917-aaa7647f2911</vt:lpwstr>
  </property>
  <property fmtid="{D5CDD505-2E9C-101B-9397-08002B2CF9AE}" pid="37" name="VG Freigeber">
    <vt:lpwstr>34;#Pötz David</vt:lpwstr>
  </property>
  <property fmtid="{D5CDD505-2E9C-101B-9397-08002B2CF9AE}" pid="38" name="VG freigegebenam">
    <vt:lpwstr>2017-03-03T01:00:00Z</vt:lpwstr>
  </property>
  <property fmtid="{D5CDD505-2E9C-101B-9397-08002B2CF9AE}" pid="39" name="VG SchnellVeroeffentlicht">
    <vt:lpwstr>2017-08-17T00:00:00Z</vt:lpwstr>
  </property>
  <property fmtid="{D5CDD505-2E9C-101B-9397-08002B2CF9AE}" pid="40" name="VGDokumentenversion">
    <vt:lpwstr>7.0</vt:lpwstr>
  </property>
  <property fmtid="{D5CDD505-2E9C-101B-9397-08002B2CF9AE}" pid="41" name="BearbeiterText">
    <vt:lpwstr>Saffarnia Pierre</vt:lpwstr>
  </property>
  <property fmtid="{D5CDD505-2E9C-101B-9397-08002B2CF9AE}" pid="42" name="h0a5ccbc20474d32bde08145ed618e8c">
    <vt:lpwstr>Vorlagend64f735c-1da2-4d09-a93c-d9bc70022eb4</vt:lpwstr>
  </property>
  <property fmtid="{D5CDD505-2E9C-101B-9397-08002B2CF9AE}" pid="43" name="FreigeberText">
    <vt:lpwstr>Pötz David</vt:lpwstr>
  </property>
  <property fmtid="{D5CDD505-2E9C-101B-9397-08002B2CF9AE}" pid="44" name="Ebene1">
    <vt:lpwstr/>
  </property>
  <property fmtid="{D5CDD505-2E9C-101B-9397-08002B2CF9AE}" pid="45" name="Ebene4">
    <vt:lpwstr/>
  </property>
  <property fmtid="{D5CDD505-2E9C-101B-9397-08002B2CF9AE}" pid="46" name="VertraulichesDokument">
    <vt:lpwstr/>
  </property>
  <property fmtid="{D5CDD505-2E9C-101B-9397-08002B2CF9AE}" pid="47" name="VGGenehmigungsWFGestartet">
    <vt:lpwstr/>
  </property>
  <property fmtid="{D5CDD505-2E9C-101B-9397-08002B2CF9AE}" pid="48" name="FormData">
    <vt:lpwstr>&lt;?xml version="1.0" encoding="utf-8"?&gt;&lt;FormVariables&gt;&lt;Version /&gt;&lt;/FormVariables&gt;</vt:lpwstr>
  </property>
  <property fmtid="{D5CDD505-2E9C-101B-9397-08002B2CF9AE}" pid="49" name="VG Dokumentennummer">
    <vt:lpwstr>b967798a-3959-4321-9a78-c21f34068059</vt:lpwstr>
  </property>
  <property fmtid="{D5CDD505-2E9C-101B-9397-08002B2CF9AE}" pid="50" name="PrueferText">
    <vt:lpwstr/>
  </property>
  <property fmtid="{D5CDD505-2E9C-101B-9397-08002B2CF9AE}" pid="51" name="VG OSS Spezifizierung">
    <vt:lpwstr/>
  </property>
  <property fmtid="{D5CDD505-2E9C-101B-9397-08002B2CF9AE}" pid="52" name="SichtbarFuer">
    <vt:lpwstr/>
  </property>
  <property fmtid="{D5CDD505-2E9C-101B-9397-08002B2CF9AE}" pid="53" name="Ebene3">
    <vt:lpwstr/>
  </property>
  <property fmtid="{D5CDD505-2E9C-101B-9397-08002B2CF9AE}" pid="54" name="GeaendertVonText">
    <vt:lpwstr/>
  </property>
</Properties>
</file>