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2" r:id="rId1"/>
  </p:sldMasterIdLst>
  <p:notesMasterIdLst>
    <p:notesMasterId r:id="rId26"/>
  </p:notesMasterIdLst>
  <p:handoutMasterIdLst>
    <p:handoutMasterId r:id="rId27"/>
  </p:handoutMasterIdLst>
  <p:sldIdLst>
    <p:sldId id="261" r:id="rId2"/>
    <p:sldId id="282" r:id="rId3"/>
    <p:sldId id="285" r:id="rId4"/>
    <p:sldId id="290" r:id="rId5"/>
    <p:sldId id="291" r:id="rId6"/>
    <p:sldId id="292" r:id="rId7"/>
    <p:sldId id="298" r:id="rId8"/>
    <p:sldId id="308" r:id="rId9"/>
    <p:sldId id="309" r:id="rId10"/>
    <p:sldId id="310" r:id="rId11"/>
    <p:sldId id="307" r:id="rId12"/>
    <p:sldId id="305" r:id="rId13"/>
    <p:sldId id="304" r:id="rId14"/>
    <p:sldId id="293" r:id="rId15"/>
    <p:sldId id="299" r:id="rId16"/>
    <p:sldId id="300" r:id="rId17"/>
    <p:sldId id="301" r:id="rId18"/>
    <p:sldId id="302" r:id="rId19"/>
    <p:sldId id="303" r:id="rId20"/>
    <p:sldId id="294" r:id="rId21"/>
    <p:sldId id="295" r:id="rId22"/>
    <p:sldId id="297" r:id="rId23"/>
    <p:sldId id="296" r:id="rId24"/>
    <p:sldId id="306" r:id="rId25"/>
  </p:sldIdLst>
  <p:sldSz cx="9906000" cy="6858000" type="A4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834" y="-702"/>
      </p:cViewPr>
      <p:guideLst>
        <p:guide orient="horz" pos="4247"/>
        <p:guide pos="5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3" d="100"/>
          <a:sy n="103" d="100"/>
        </p:scale>
        <p:origin x="-4224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 5" descr="logo_rgb_144d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5" y="115888"/>
            <a:ext cx="175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825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825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BCA18FC1-014B-43D9-8D14-9A3063F2D666}" type="datetime1">
              <a:rPr lang="de-DE"/>
              <a:pPr>
                <a:defRPr/>
              </a:pPr>
              <a:t>24.10.2014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262626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B2243F9A-81C2-468F-8ECC-D965FB8737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151" name="Bild 6" descr="claim+www2_rgb_144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9698038"/>
            <a:ext cx="25368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085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651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9688" y="1651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F0E26757-25EB-47DD-996F-C0AA5377E260}" type="datetime1">
              <a:rPr lang="de-DE"/>
              <a:pPr>
                <a:defRPr/>
              </a:pPr>
              <a:t>24.10.2014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5562" tIns="47781" rIns="95562" bIns="477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4720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solidFill>
                  <a:srgbClr val="595959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10B4404A-A75C-4B66-9973-ABBDCBB488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128" name="Bild 7" descr="claim+www2_rgb_144d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9678988"/>
            <a:ext cx="25368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Bild 8" descr="logo_rgb_144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115888"/>
            <a:ext cx="12620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88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vg_ppt_Elemente_OSS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vg_ppt_Elemente_OSS_150110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742950" y="3048000"/>
            <a:ext cx="8420100" cy="11652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808080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vg_ppt_Elemente_OSS_031209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88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5867400" cy="647700"/>
          </a:xfrm>
        </p:spPr>
        <p:txBody>
          <a:bodyPr>
            <a:normAutofit/>
          </a:bodyPr>
          <a:lstStyle>
            <a:lvl1pPr algn="l">
              <a:defRPr sz="2900">
                <a:solidFill>
                  <a:srgbClr val="808080"/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33400" y="2484437"/>
            <a:ext cx="8747654" cy="3230563"/>
          </a:xfrm>
        </p:spPr>
        <p:txBody>
          <a:bodyPr>
            <a:normAutofit/>
          </a:bodyPr>
          <a:lstStyle>
            <a:lvl1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1pPr>
            <a:lvl2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2pPr>
            <a:lvl3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3pPr>
            <a:lvl4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4pPr>
            <a:lvl5pPr>
              <a:buSzPct val="95000"/>
              <a:buFont typeface="Wingdings" charset="2"/>
              <a:buChar char="§"/>
              <a:defRPr sz="1900">
                <a:solidFill>
                  <a:srgbClr val="808080"/>
                </a:solidFill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F. Orlicek, MA</a:t>
            </a: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03D6-1817-4DCA-8EAB-A18E007BAE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1650" y="2503488"/>
            <a:ext cx="89154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501650" y="4762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" y="6597650"/>
            <a:ext cx="479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08080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Dr. F. Orlicek, MA</a:t>
            </a:r>
            <a:endParaRPr lang="de-DE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9850" y="6597650"/>
            <a:ext cx="1735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08080"/>
                </a:solidFill>
                <a:latin typeface="Arial MT" pitchFamily="-106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49398827-C699-44B9-AC65-B47ECA97BA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rgbClr val="808080"/>
          </a:solidFill>
          <a:latin typeface="Arial M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08080"/>
          </a:solidFill>
          <a:latin typeface="Arial MT" pitchFamily="-106" charset="0"/>
          <a:ea typeface="ＭＳ Ｐゴシック" pitchFamily="-105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04040"/>
          </a:solidFill>
          <a:latin typeface="Arial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900" kern="1200">
          <a:solidFill>
            <a:srgbClr val="808080"/>
          </a:solidFill>
          <a:latin typeface="Arial M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ú"/>
        <a:defRPr sz="1600" kern="1200">
          <a:solidFill>
            <a:srgbClr val="808080"/>
          </a:solidFill>
          <a:latin typeface="Arial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10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4" y="1772960"/>
            <a:ext cx="87471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SzPct val="95000"/>
            </a:pPr>
            <a:r>
              <a:rPr lang="de-DE" sz="2400" dirty="0" err="1" smtClean="0">
                <a:solidFill>
                  <a:srgbClr val="333333"/>
                </a:solidFill>
              </a:rPr>
              <a:t>A</a:t>
            </a:r>
            <a:r>
              <a:rPr lang="de-DE" sz="2400" dirty="0" err="1" smtClean="0">
                <a:solidFill>
                  <a:srgbClr val="333333"/>
                </a:solidFill>
              </a:rPr>
              <a:t>utologous</a:t>
            </a:r>
            <a:r>
              <a:rPr lang="de-DE" sz="2400" dirty="0" smtClean="0">
                <a:solidFill>
                  <a:srgbClr val="333333"/>
                </a:solidFill>
              </a:rPr>
              <a:t> Blood Transfusion after </a:t>
            </a:r>
            <a:r>
              <a:rPr lang="de-DE" sz="2400" dirty="0" err="1" smtClean="0">
                <a:solidFill>
                  <a:srgbClr val="333333"/>
                </a:solidFill>
              </a:rPr>
              <a:t>Local</a:t>
            </a:r>
            <a:r>
              <a:rPr lang="de-DE" sz="2400" dirty="0" smtClean="0">
                <a:solidFill>
                  <a:srgbClr val="333333"/>
                </a:solidFill>
              </a:rPr>
              <a:t> Infiltration </a:t>
            </a:r>
            <a:r>
              <a:rPr lang="de-DE" sz="2400" dirty="0" err="1" smtClean="0">
                <a:solidFill>
                  <a:srgbClr val="333333"/>
                </a:solidFill>
              </a:rPr>
              <a:t>Analgesia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Ropivacain</a:t>
            </a:r>
            <a:r>
              <a:rPr lang="de-DE" sz="2400" dirty="0" smtClean="0">
                <a:solidFill>
                  <a:srgbClr val="333333"/>
                </a:solidFill>
              </a:rPr>
              <a:t> in Total </a:t>
            </a:r>
            <a:r>
              <a:rPr lang="de-DE" sz="2400" dirty="0" err="1" smtClean="0">
                <a:solidFill>
                  <a:srgbClr val="333333"/>
                </a:solidFill>
              </a:rPr>
              <a:t>Knee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and</a:t>
            </a:r>
            <a:r>
              <a:rPr lang="de-DE" sz="2400" dirty="0" smtClean="0">
                <a:solidFill>
                  <a:srgbClr val="333333"/>
                </a:solidFill>
              </a:rPr>
              <a:t> Hip </a:t>
            </a:r>
            <a:r>
              <a:rPr lang="de-DE" sz="2400" dirty="0" err="1" smtClean="0">
                <a:solidFill>
                  <a:srgbClr val="333333"/>
                </a:solidFill>
              </a:rPr>
              <a:t>Arthroplasty</a:t>
            </a:r>
            <a:endParaRPr lang="de-DE" sz="24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400" dirty="0" err="1" smtClean="0">
                <a:solidFill>
                  <a:srgbClr val="333333"/>
                </a:solidFill>
              </a:rPr>
              <a:t>Breindahl</a:t>
            </a:r>
            <a:r>
              <a:rPr lang="de-DE" sz="1400" dirty="0" smtClean="0">
                <a:solidFill>
                  <a:srgbClr val="333333"/>
                </a:solidFill>
              </a:rPr>
              <a:t> T. </a:t>
            </a:r>
            <a:r>
              <a:rPr lang="de-DE" sz="1400" dirty="0" smtClean="0">
                <a:solidFill>
                  <a:srgbClr val="333333"/>
                </a:solidFill>
              </a:rPr>
              <a:t>et al, </a:t>
            </a:r>
            <a:r>
              <a:rPr lang="de-DE" sz="1400" dirty="0" err="1" smtClean="0">
                <a:solidFill>
                  <a:srgbClr val="333333"/>
                </a:solidFill>
              </a:rPr>
              <a:t>Anesthesiology</a:t>
            </a:r>
            <a:r>
              <a:rPr lang="de-DE" sz="1400" dirty="0" smtClean="0">
                <a:solidFill>
                  <a:srgbClr val="333333"/>
                </a:solidFill>
              </a:rPr>
              <a:t> Research </a:t>
            </a:r>
            <a:r>
              <a:rPr lang="de-DE" sz="1400" dirty="0" err="1" smtClean="0">
                <a:solidFill>
                  <a:srgbClr val="333333"/>
                </a:solidFill>
              </a:rPr>
              <a:t>and</a:t>
            </a:r>
            <a:r>
              <a:rPr lang="de-DE" sz="1400" dirty="0" smtClean="0">
                <a:solidFill>
                  <a:srgbClr val="333333"/>
                </a:solidFill>
              </a:rPr>
              <a:t> Practice, Volume 2012, </a:t>
            </a:r>
            <a:r>
              <a:rPr lang="de-DE" sz="1400" dirty="0" err="1" smtClean="0">
                <a:solidFill>
                  <a:srgbClr val="333333"/>
                </a:solidFill>
              </a:rPr>
              <a:t>Article</a:t>
            </a:r>
            <a:r>
              <a:rPr lang="de-DE" sz="1400" dirty="0" smtClean="0">
                <a:solidFill>
                  <a:srgbClr val="333333"/>
                </a:solidFill>
              </a:rPr>
              <a:t> ID 458795</a:t>
            </a:r>
          </a:p>
          <a:p>
            <a:pPr eaLnBrk="0" hangingPunct="0">
              <a:spcBef>
                <a:spcPct val="20000"/>
              </a:spcBef>
              <a:buSzPct val="95000"/>
            </a:pPr>
            <a:endParaRPr lang="de-DE" sz="14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52 Patienten, SPA, </a:t>
            </a:r>
            <a:r>
              <a:rPr lang="de-DE" dirty="0" err="1" smtClean="0">
                <a:solidFill>
                  <a:srgbClr val="333333"/>
                </a:solidFill>
              </a:rPr>
              <a:t>Allgemeinanästhesie</a:t>
            </a:r>
            <a:r>
              <a:rPr lang="de-DE" dirty="0" smtClean="0">
                <a:solidFill>
                  <a:srgbClr val="333333"/>
                </a:solidFill>
              </a:rPr>
              <a:t>, LIA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LIA: 200 mg </a:t>
            </a:r>
            <a:r>
              <a:rPr lang="de-DE" dirty="0" err="1" smtClean="0">
                <a:solidFill>
                  <a:srgbClr val="333333"/>
                </a:solidFill>
              </a:rPr>
              <a:t>Ropivacain</a:t>
            </a:r>
            <a:r>
              <a:rPr lang="de-DE" dirty="0" smtClean="0">
                <a:solidFill>
                  <a:srgbClr val="333333"/>
                </a:solidFill>
              </a:rPr>
              <a:t>, 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err="1" smtClean="0">
                <a:solidFill>
                  <a:srgbClr val="333333"/>
                </a:solidFill>
              </a:rPr>
              <a:t>Bellovac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autotransfusion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system</a:t>
            </a:r>
            <a:r>
              <a:rPr lang="de-DE" dirty="0" smtClean="0">
                <a:solidFill>
                  <a:srgbClr val="333333"/>
                </a:solidFill>
              </a:rPr>
              <a:t> (Astra Tech), 40µm Filter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Messung der </a:t>
            </a:r>
            <a:r>
              <a:rPr lang="de-DE" dirty="0" err="1" smtClean="0">
                <a:solidFill>
                  <a:srgbClr val="333333"/>
                </a:solidFill>
              </a:rPr>
              <a:t>Ropivacain</a:t>
            </a:r>
            <a:r>
              <a:rPr lang="de-DE" dirty="0" smtClean="0">
                <a:solidFill>
                  <a:srgbClr val="333333"/>
                </a:solidFill>
              </a:rPr>
              <a:t> Serum Konzentration (Blood sample vor und nach der Reinfusion)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u="sng" dirty="0" smtClean="0">
                <a:solidFill>
                  <a:srgbClr val="333333"/>
                </a:solidFill>
              </a:rPr>
              <a:t>Ergebnis: </a:t>
            </a:r>
            <a:r>
              <a:rPr lang="de-DE" dirty="0" smtClean="0">
                <a:solidFill>
                  <a:srgbClr val="333333"/>
                </a:solidFill>
              </a:rPr>
              <a:t>Anstieg der </a:t>
            </a:r>
            <a:r>
              <a:rPr lang="de-DE" dirty="0" err="1" smtClean="0">
                <a:solidFill>
                  <a:srgbClr val="333333"/>
                </a:solidFill>
              </a:rPr>
              <a:t>Ropivacain</a:t>
            </a:r>
            <a:r>
              <a:rPr lang="de-DE" dirty="0" smtClean="0">
                <a:solidFill>
                  <a:srgbClr val="333333"/>
                </a:solidFill>
              </a:rPr>
              <a:t> Konzentration von 0,54 auf 0,79 µg/ml nach K-TEP, kein Anstieg (0,62 vs. 0,63 µg/ml) nach H-TEP. Kein Patient zeigte klinische Anzeichen von Toxizität</a:t>
            </a:r>
            <a:endParaRPr lang="de-DE" u="sng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endParaRPr lang="de-DE" sz="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LIA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11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4" y="1484784"/>
            <a:ext cx="87471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333333"/>
                </a:solidFill>
              </a:rPr>
              <a:t>Vorteile: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In zahlreichen Studien geprüft, positive Resultate im Vergleich mit </a:t>
            </a:r>
            <a:r>
              <a:rPr lang="de-DE" sz="1800" dirty="0" smtClean="0">
                <a:solidFill>
                  <a:srgbClr val="333333"/>
                </a:solidFill>
              </a:rPr>
              <a:t>konventioneller Schmerztherapie</a:t>
            </a:r>
            <a:endParaRPr lang="de-DE" sz="1800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Technisch einfach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Kein zusätzliches Equipment notwendig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Kostengünstig: 			LIA						</a:t>
            </a:r>
            <a:r>
              <a:rPr lang="de-DE" sz="1800" dirty="0" err="1" smtClean="0">
                <a:solidFill>
                  <a:srgbClr val="333333"/>
                </a:solidFill>
              </a:rPr>
              <a:t>Fem</a:t>
            </a:r>
            <a:r>
              <a:rPr lang="de-DE" sz="1800" dirty="0" smtClean="0">
                <a:solidFill>
                  <a:srgbClr val="333333"/>
                </a:solidFill>
              </a:rPr>
              <a:t>/</a:t>
            </a:r>
            <a:r>
              <a:rPr lang="de-DE" sz="1800" dirty="0" err="1">
                <a:solidFill>
                  <a:srgbClr val="333333"/>
                </a:solidFill>
              </a:rPr>
              <a:t>I</a:t>
            </a:r>
            <a:r>
              <a:rPr lang="de-DE" sz="1800" dirty="0" err="1" smtClean="0">
                <a:solidFill>
                  <a:srgbClr val="333333"/>
                </a:solidFill>
              </a:rPr>
              <a:t>schi</a:t>
            </a:r>
            <a:r>
              <a:rPr lang="de-DE" sz="1800" dirty="0" smtClean="0">
                <a:solidFill>
                  <a:srgbClr val="333333"/>
                </a:solidFill>
              </a:rPr>
              <a:t>-block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>
                <a:solidFill>
                  <a:srgbClr val="333333"/>
                </a:solidFill>
              </a:rPr>
              <a:t>	</a:t>
            </a:r>
            <a:r>
              <a:rPr lang="de-DE" sz="1800" dirty="0" smtClean="0">
                <a:solidFill>
                  <a:srgbClr val="333333"/>
                </a:solidFill>
              </a:rPr>
              <a:t>			 </a:t>
            </a:r>
            <a:r>
              <a:rPr lang="de-DE" sz="1800" dirty="0" smtClean="0">
                <a:solidFill>
                  <a:srgbClr val="333333"/>
                </a:solidFill>
              </a:rPr>
              <a:t> </a:t>
            </a:r>
            <a:r>
              <a:rPr lang="de-DE" sz="1400" dirty="0" err="1" smtClean="0">
                <a:solidFill>
                  <a:srgbClr val="333333"/>
                </a:solidFill>
              </a:rPr>
              <a:t>Alphaplexnadel</a:t>
            </a:r>
            <a:r>
              <a:rPr lang="de-DE" sz="1400" dirty="0" smtClean="0">
                <a:solidFill>
                  <a:srgbClr val="333333"/>
                </a:solidFill>
              </a:rPr>
              <a:t>          8,87				</a:t>
            </a:r>
            <a:r>
              <a:rPr lang="de-DE" sz="1400" dirty="0" err="1" smtClean="0">
                <a:solidFill>
                  <a:srgbClr val="333333"/>
                </a:solidFill>
              </a:rPr>
              <a:t>Ropivacain</a:t>
            </a:r>
            <a:r>
              <a:rPr lang="de-DE" sz="1400" dirty="0" smtClean="0">
                <a:solidFill>
                  <a:srgbClr val="333333"/>
                </a:solidFill>
              </a:rPr>
              <a:t>			2,44			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 smtClean="0">
                <a:solidFill>
                  <a:srgbClr val="333333"/>
                </a:solidFill>
              </a:rPr>
              <a:t>				   </a:t>
            </a:r>
            <a:r>
              <a:rPr lang="de-DE" sz="1400" dirty="0" err="1" smtClean="0">
                <a:solidFill>
                  <a:srgbClr val="333333"/>
                </a:solidFill>
              </a:rPr>
              <a:t>Suprarenin</a:t>
            </a:r>
            <a:r>
              <a:rPr lang="de-DE" sz="1400" dirty="0" smtClean="0">
                <a:solidFill>
                  <a:srgbClr val="333333"/>
                </a:solidFill>
              </a:rPr>
              <a:t>	         0,60				2xNaCl </a:t>
            </a:r>
            <a:r>
              <a:rPr lang="de-DE" sz="1400" dirty="0" err="1" smtClean="0">
                <a:solidFill>
                  <a:srgbClr val="333333"/>
                </a:solidFill>
              </a:rPr>
              <a:t>Amp</a:t>
            </a:r>
            <a:r>
              <a:rPr lang="de-DE" sz="1400" dirty="0" smtClean="0">
                <a:solidFill>
                  <a:srgbClr val="333333"/>
                </a:solidFill>
              </a:rPr>
              <a:t>		0,25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   </a:t>
            </a:r>
            <a:r>
              <a:rPr lang="de-DE" sz="1400" dirty="0" err="1" smtClean="0">
                <a:solidFill>
                  <a:srgbClr val="333333"/>
                </a:solidFill>
              </a:rPr>
              <a:t>Ropivacain</a:t>
            </a:r>
            <a:r>
              <a:rPr lang="de-DE" sz="1400" dirty="0" smtClean="0">
                <a:solidFill>
                  <a:srgbClr val="333333"/>
                </a:solidFill>
              </a:rPr>
              <a:t>	         	5,00				2xAlphaplexnadeln     15,96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   50 ml Spritze		0,25				Tupfer			0,24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   2 ml Spritze		0,02                              2x20 ml Spritzen		0,08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   								U-Schall Bezug		3,78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								U-Schall Gel		0,35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400" dirty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  </a:t>
            </a:r>
            <a:r>
              <a:rPr lang="de-DE" sz="1400" b="1" dirty="0" smtClean="0">
                <a:solidFill>
                  <a:srgbClr val="333333"/>
                </a:solidFill>
              </a:rPr>
              <a:t>Summe	</a:t>
            </a:r>
            <a:r>
              <a:rPr lang="de-DE" sz="1400" dirty="0" smtClean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       </a:t>
            </a:r>
            <a:r>
              <a:rPr lang="de-DE" sz="1400" b="1" dirty="0" smtClean="0">
                <a:solidFill>
                  <a:srgbClr val="333333"/>
                </a:solidFill>
              </a:rPr>
              <a:t>14,74</a:t>
            </a:r>
            <a:r>
              <a:rPr lang="de-DE" sz="1400" b="1" dirty="0" smtClean="0">
                <a:solidFill>
                  <a:srgbClr val="333333"/>
                </a:solidFill>
              </a:rPr>
              <a:t>	</a:t>
            </a:r>
            <a:r>
              <a:rPr lang="de-DE" sz="1400" dirty="0" smtClean="0">
                <a:solidFill>
                  <a:srgbClr val="333333"/>
                </a:solidFill>
              </a:rPr>
              <a:t>			</a:t>
            </a:r>
            <a:r>
              <a:rPr lang="de-DE" sz="1400" b="1" dirty="0" smtClean="0">
                <a:solidFill>
                  <a:srgbClr val="333333"/>
                </a:solidFill>
              </a:rPr>
              <a:t>Summe		</a:t>
            </a:r>
            <a:r>
              <a:rPr lang="de-DE" sz="1400" b="1" dirty="0" smtClean="0">
                <a:solidFill>
                  <a:srgbClr val="333333"/>
                </a:solidFill>
              </a:rPr>
              <a:t>        23,10</a:t>
            </a:r>
            <a:endParaRPr lang="de-DE" sz="1400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LIA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12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5" y="1556792"/>
            <a:ext cx="87471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b="1" dirty="0" smtClean="0">
                <a:solidFill>
                  <a:srgbClr val="333333"/>
                </a:solidFill>
              </a:rPr>
              <a:t>Wie machen wir es?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H-TEP: 120 ml 0,2% </a:t>
            </a:r>
            <a:r>
              <a:rPr lang="de-DE" sz="1800" dirty="0" err="1" smtClean="0">
                <a:solidFill>
                  <a:srgbClr val="333333"/>
                </a:solidFill>
              </a:rPr>
              <a:t>Ropivacain</a:t>
            </a:r>
            <a:r>
              <a:rPr lang="de-DE" sz="1800" dirty="0" smtClean="0">
                <a:solidFill>
                  <a:srgbClr val="333333"/>
                </a:solidFill>
              </a:rPr>
              <a:t> + 1 ml </a:t>
            </a:r>
            <a:r>
              <a:rPr lang="de-DE" sz="1800" dirty="0" err="1" smtClean="0">
                <a:solidFill>
                  <a:srgbClr val="333333"/>
                </a:solidFill>
              </a:rPr>
              <a:t>Epinephrin</a:t>
            </a:r>
            <a:r>
              <a:rPr lang="de-DE" sz="1800" dirty="0" smtClean="0">
                <a:solidFill>
                  <a:srgbClr val="333333"/>
                </a:solidFill>
              </a:rPr>
              <a:t> (1mg/ml). 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>
                <a:solidFill>
                  <a:srgbClr val="333333"/>
                </a:solidFill>
              </a:rPr>
              <a:t>	</a:t>
            </a:r>
            <a:r>
              <a:rPr lang="de-DE" sz="1800" dirty="0" smtClean="0">
                <a:solidFill>
                  <a:srgbClr val="333333"/>
                </a:solidFill>
              </a:rPr>
              <a:t>Kapsel, </a:t>
            </a:r>
            <a:r>
              <a:rPr lang="de-DE" sz="1800" dirty="0" err="1" smtClean="0">
                <a:solidFill>
                  <a:srgbClr val="333333"/>
                </a:solidFill>
              </a:rPr>
              <a:t>periarticulär</a:t>
            </a:r>
            <a:r>
              <a:rPr lang="de-DE" sz="1800" dirty="0" smtClean="0">
                <a:solidFill>
                  <a:srgbClr val="333333"/>
                </a:solidFill>
              </a:rPr>
              <a:t> im., </a:t>
            </a:r>
            <a:r>
              <a:rPr lang="de-DE" sz="1800" dirty="0" err="1" smtClean="0">
                <a:solidFill>
                  <a:srgbClr val="333333"/>
                </a:solidFill>
              </a:rPr>
              <a:t>subcutanes</a:t>
            </a:r>
            <a:r>
              <a:rPr lang="de-DE" sz="1800" dirty="0" smtClean="0">
                <a:solidFill>
                  <a:srgbClr val="333333"/>
                </a:solidFill>
              </a:rPr>
              <a:t> (!) Fettgewebe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K-TEP:  150 ml 0,2% </a:t>
            </a:r>
            <a:r>
              <a:rPr lang="de-DE" sz="1800" dirty="0" err="1" smtClean="0">
                <a:solidFill>
                  <a:srgbClr val="333333"/>
                </a:solidFill>
              </a:rPr>
              <a:t>Ropivacain</a:t>
            </a:r>
            <a:r>
              <a:rPr lang="de-DE" sz="1800" dirty="0" smtClean="0">
                <a:solidFill>
                  <a:srgbClr val="333333"/>
                </a:solidFill>
              </a:rPr>
              <a:t> + 0,5 ml </a:t>
            </a:r>
            <a:r>
              <a:rPr lang="de-DE" sz="1800" dirty="0" err="1">
                <a:solidFill>
                  <a:srgbClr val="333333"/>
                </a:solidFill>
              </a:rPr>
              <a:t>E</a:t>
            </a:r>
            <a:r>
              <a:rPr lang="de-DE" sz="1800" dirty="0" err="1" smtClean="0">
                <a:solidFill>
                  <a:srgbClr val="333333"/>
                </a:solidFill>
              </a:rPr>
              <a:t>pinephrin</a:t>
            </a:r>
            <a:r>
              <a:rPr lang="de-DE" sz="1800" dirty="0" smtClean="0">
                <a:solidFill>
                  <a:srgbClr val="333333"/>
                </a:solidFill>
              </a:rPr>
              <a:t> (1mg/ml). 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>
                <a:solidFill>
                  <a:srgbClr val="333333"/>
                </a:solidFill>
              </a:rPr>
              <a:t>	</a:t>
            </a:r>
            <a:r>
              <a:rPr lang="de-DE" sz="1800" dirty="0" smtClean="0">
                <a:solidFill>
                  <a:srgbClr val="333333"/>
                </a:solidFill>
              </a:rPr>
              <a:t>dorsale Kapsel, Periost, </a:t>
            </a:r>
            <a:r>
              <a:rPr lang="de-DE" sz="1800" dirty="0" err="1" smtClean="0">
                <a:solidFill>
                  <a:srgbClr val="333333"/>
                </a:solidFill>
              </a:rPr>
              <a:t>periarticulär</a:t>
            </a:r>
            <a:r>
              <a:rPr lang="de-DE" sz="1800" dirty="0" smtClean="0">
                <a:solidFill>
                  <a:srgbClr val="333333"/>
                </a:solidFill>
              </a:rPr>
              <a:t> im., </a:t>
            </a:r>
            <a:r>
              <a:rPr lang="de-DE" sz="1800" dirty="0" err="1" smtClean="0">
                <a:solidFill>
                  <a:srgbClr val="333333"/>
                </a:solidFill>
              </a:rPr>
              <a:t>subcutanes</a:t>
            </a:r>
            <a:r>
              <a:rPr lang="de-DE" sz="1800" dirty="0" smtClean="0">
                <a:solidFill>
                  <a:srgbClr val="333333"/>
                </a:solidFill>
              </a:rPr>
              <a:t> (!) Fettgewebe</a:t>
            </a: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>
                <a:solidFill>
                  <a:srgbClr val="333333"/>
                </a:solidFill>
              </a:rPr>
              <a:t>Appliziert mittels </a:t>
            </a:r>
            <a:r>
              <a:rPr lang="de-DE" sz="1800" dirty="0" err="1">
                <a:solidFill>
                  <a:srgbClr val="333333"/>
                </a:solidFill>
              </a:rPr>
              <a:t>atraumatischer</a:t>
            </a:r>
            <a:r>
              <a:rPr lang="de-DE" sz="1800" dirty="0">
                <a:solidFill>
                  <a:srgbClr val="333333"/>
                </a:solidFill>
              </a:rPr>
              <a:t> Nadel </a:t>
            </a:r>
            <a:r>
              <a:rPr lang="de-DE" sz="1800" dirty="0" err="1">
                <a:solidFill>
                  <a:srgbClr val="333333"/>
                </a:solidFill>
              </a:rPr>
              <a:t>Atraucan</a:t>
            </a:r>
            <a:r>
              <a:rPr lang="de-DE" sz="1800" dirty="0" smtClean="0">
                <a:solidFill>
                  <a:srgbClr val="333333"/>
                </a:solidFill>
              </a:rPr>
              <a:t>®. Die Länge der Nadel wird individuell gewählt.</a:t>
            </a: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LIA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F. Orlicek, MA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203D6-1817-4DCA-8EAB-A18E007BAED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026" name="Picture 2" descr="C:\Users\orlicek\AppData\Local\Microsoft\Windows\Temporary Internet Files\Content.Outlook\ZJ91I54Z\Foto 2 - steh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404664"/>
            <a:ext cx="4948014" cy="57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14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5" y="1628800"/>
            <a:ext cx="874712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de-DE" sz="2800" b="1" dirty="0">
              <a:solidFill>
                <a:srgbClr val="333333"/>
              </a:solidFill>
            </a:endParaRPr>
          </a:p>
        </p:txBody>
      </p:sp>
      <p:pic>
        <p:nvPicPr>
          <p:cNvPr id="2" name="Picture 2" descr="D:\Eigene Dateien\MB\Vorträge\F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92" y="422367"/>
            <a:ext cx="3229528" cy="61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F. Orlicek, 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203D6-1817-4DCA-8EAB-A18E007BAED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Picture 2" descr="D:\Eigene Dateien\MB\Vorträge\Foto 4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476672"/>
            <a:ext cx="4392488" cy="58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F. Orlicek, 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203D6-1817-4DCA-8EAB-A18E007BAED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" name="Picture 2" descr="D:\Eigene Dateien\MB\Vorträge\Foto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476672"/>
            <a:ext cx="4360793" cy="58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F. Orlicek, 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203D6-1817-4DCA-8EAB-A18E007BAED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1026" name="Picture 2" descr="C:\Users\orlicek\AppData\Local\Microsoft\Windows\Temporary Internet Files\Content.IE5\Z1GQMSUV\F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69" y="404664"/>
            <a:ext cx="505317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F. Orlicek, 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203D6-1817-4DCA-8EAB-A18E007BAED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2050" name="Picture 2" descr="C:\Users\orlicek\AppData\Local\Microsoft\Windows\Temporary Internet Files\Content.IE5\4RLVWJP0\F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476672"/>
            <a:ext cx="602920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F. </a:t>
            </a:r>
            <a:r>
              <a:rPr lang="de-DE" dirty="0" err="1" smtClean="0"/>
              <a:t>Orlicek</a:t>
            </a:r>
            <a:r>
              <a:rPr lang="de-DE" dirty="0" smtClean="0"/>
              <a:t>, MA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A203D6-1817-4DCA-8EAB-A18E007BAED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3074" name="Picture 2" descr="C:\Users\orlicek\AppData\Local\Microsoft\Windows\Temporary Internet Files\Content.IE5\IUEW12HW\F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620688"/>
            <a:ext cx="581439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 txBox="1">
            <a:spLocks noChangeArrowheads="1"/>
          </p:cNvSpPr>
          <p:nvPr/>
        </p:nvSpPr>
        <p:spPr bwMode="auto">
          <a:xfrm>
            <a:off x="768474" y="2348880"/>
            <a:ext cx="84201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4000" b="1" dirty="0" smtClean="0">
                <a:solidFill>
                  <a:srgbClr val="333333"/>
                </a:solidFill>
              </a:rPr>
              <a:t>LIA – neue Wege in der Schmerztherapie</a:t>
            </a:r>
            <a:endParaRPr lang="de-DE" sz="4000" b="1" dirty="0">
              <a:solidFill>
                <a:srgbClr val="333333"/>
              </a:solidFill>
            </a:endParaRPr>
          </a:p>
        </p:txBody>
      </p:sp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457200" y="4508500"/>
            <a:ext cx="8915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de-DE" sz="2400" b="1" dirty="0" smtClean="0">
                <a:solidFill>
                  <a:srgbClr val="333333"/>
                </a:solidFill>
              </a:rPr>
              <a:t>Kongresstage Anästhesie &amp; Intensivmedizin</a:t>
            </a:r>
            <a:endParaRPr lang="de-DE" sz="2400" b="1" dirty="0">
              <a:solidFill>
                <a:srgbClr val="333333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de-DE" sz="2400" dirty="0" smtClean="0">
                <a:solidFill>
                  <a:srgbClr val="333333"/>
                </a:solidFill>
              </a:rPr>
              <a:t>BHS Ried, 8.11.2014</a:t>
            </a:r>
            <a:endParaRPr lang="de-DE" sz="2400" dirty="0">
              <a:solidFill>
                <a:srgbClr val="333333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de-DE" sz="2400" dirty="0">
                <a:solidFill>
                  <a:srgbClr val="333333"/>
                </a:solidFill>
              </a:rPr>
              <a:t>OA Dr. Friedrich </a:t>
            </a:r>
            <a:r>
              <a:rPr lang="de-DE" sz="2400" dirty="0" err="1">
                <a:solidFill>
                  <a:srgbClr val="333333"/>
                </a:solidFill>
              </a:rPr>
              <a:t>Orlicek</a:t>
            </a:r>
            <a:r>
              <a:rPr lang="de-DE" sz="2400" dirty="0">
                <a:solidFill>
                  <a:srgbClr val="333333"/>
                </a:solidFill>
              </a:rPr>
              <a:t>,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80728"/>
            <a:ext cx="89614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226696"/>
            <a:ext cx="8368357" cy="51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1" y="1284288"/>
            <a:ext cx="9001354" cy="48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0" y="1284287"/>
            <a:ext cx="9254783" cy="501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333333"/>
                </a:solidFill>
              </a:rPr>
              <a:t>Vielen Dank für ihre Aufmerksamkeit</a:t>
            </a:r>
            <a:endParaRPr lang="de-AT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3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5" y="1844824"/>
            <a:ext cx="87471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2800" dirty="0" smtClean="0">
                <a:solidFill>
                  <a:srgbClr val="333333"/>
                </a:solidFill>
              </a:rPr>
              <a:t>Im </a:t>
            </a:r>
            <a:r>
              <a:rPr lang="de-DE" sz="2800" dirty="0" smtClean="0">
                <a:solidFill>
                  <a:srgbClr val="333333"/>
                </a:solidFill>
              </a:rPr>
              <a:t>Bereich </a:t>
            </a:r>
            <a:r>
              <a:rPr lang="de-DE" sz="2800" dirty="0" smtClean="0">
                <a:solidFill>
                  <a:srgbClr val="333333"/>
                </a:solidFill>
              </a:rPr>
              <a:t>Knie –und </a:t>
            </a:r>
            <a:r>
              <a:rPr lang="de-DE" sz="2800" dirty="0" err="1">
                <a:solidFill>
                  <a:srgbClr val="333333"/>
                </a:solidFill>
              </a:rPr>
              <a:t>H</a:t>
            </a:r>
            <a:r>
              <a:rPr lang="de-DE" sz="2800" dirty="0" err="1" smtClean="0">
                <a:solidFill>
                  <a:srgbClr val="333333"/>
                </a:solidFill>
              </a:rPr>
              <a:t>üftendoprothetik</a:t>
            </a:r>
            <a:r>
              <a:rPr lang="de-DE" sz="2800" dirty="0" smtClean="0">
                <a:solidFill>
                  <a:srgbClr val="333333"/>
                </a:solidFill>
              </a:rPr>
              <a:t> haben </a:t>
            </a:r>
            <a:r>
              <a:rPr lang="de-DE" sz="2800" dirty="0" smtClean="0">
                <a:solidFill>
                  <a:srgbClr val="333333"/>
                </a:solidFill>
              </a:rPr>
              <a:t>wir üblicherweise keine Patienten mit einer akut lebensbedrohenden Erkrankung, sondern mit einer deutlichen </a:t>
            </a:r>
            <a:r>
              <a:rPr lang="de-DE" sz="2800" dirty="0">
                <a:solidFill>
                  <a:srgbClr val="333333"/>
                </a:solidFill>
              </a:rPr>
              <a:t>E</a:t>
            </a:r>
            <a:r>
              <a:rPr lang="de-DE" sz="2800" dirty="0" smtClean="0">
                <a:solidFill>
                  <a:srgbClr val="333333"/>
                </a:solidFill>
              </a:rPr>
              <a:t>inschränkung der Lebensqualität. Unser Ziel muss es daher sein, diese Lebensqualität wieder rasch und deutlich zu verbessern.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Ausgangslage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4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5" y="1844824"/>
            <a:ext cx="87471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Im Bereich der Knie –u </a:t>
            </a:r>
            <a:r>
              <a:rPr lang="de-DE" sz="1800" dirty="0" err="1" smtClean="0">
                <a:solidFill>
                  <a:srgbClr val="333333"/>
                </a:solidFill>
              </a:rPr>
              <a:t>Hüftendoprothetik</a:t>
            </a:r>
            <a:r>
              <a:rPr lang="de-DE" sz="1800" dirty="0" smtClean="0">
                <a:solidFill>
                  <a:srgbClr val="333333"/>
                </a:solidFill>
              </a:rPr>
              <a:t> erfolgt der Eingriff in SPA oder ITN. Bei Knieprothesen wird zusätzlich präoperativ ein </a:t>
            </a:r>
            <a:r>
              <a:rPr lang="de-DE" sz="1800" dirty="0" err="1" smtClean="0">
                <a:solidFill>
                  <a:srgbClr val="333333"/>
                </a:solidFill>
              </a:rPr>
              <a:t>Femoralis</a:t>
            </a:r>
            <a:r>
              <a:rPr lang="de-DE" sz="1800" dirty="0" smtClean="0">
                <a:solidFill>
                  <a:srgbClr val="333333"/>
                </a:solidFill>
              </a:rPr>
              <a:t> –u. </a:t>
            </a:r>
            <a:r>
              <a:rPr lang="de-DE" sz="1800" dirty="0" err="1" smtClean="0">
                <a:solidFill>
                  <a:srgbClr val="333333"/>
                </a:solidFill>
              </a:rPr>
              <a:t>Ischiadicusblock</a:t>
            </a:r>
            <a:r>
              <a:rPr lang="de-DE" sz="1800" dirty="0" smtClean="0">
                <a:solidFill>
                  <a:srgbClr val="333333"/>
                </a:solidFill>
              </a:rPr>
              <a:t> mit jeweils 20 ml 0,375% </a:t>
            </a:r>
            <a:r>
              <a:rPr lang="de-DE" sz="1800" dirty="0" err="1" smtClean="0">
                <a:solidFill>
                  <a:srgbClr val="333333"/>
                </a:solidFill>
              </a:rPr>
              <a:t>Ropivacain</a:t>
            </a:r>
            <a:r>
              <a:rPr lang="de-DE" sz="1800" dirty="0" smtClean="0">
                <a:solidFill>
                  <a:srgbClr val="333333"/>
                </a:solidFill>
              </a:rPr>
              <a:t> durchgeführt.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Postoperativ erfolgt die Schmerztherapie mittels Basisanalgesie (üblicherweise </a:t>
            </a:r>
            <a:r>
              <a:rPr lang="de-DE" sz="1800" dirty="0" err="1">
                <a:solidFill>
                  <a:srgbClr val="333333"/>
                </a:solidFill>
              </a:rPr>
              <a:t>D</a:t>
            </a:r>
            <a:r>
              <a:rPr lang="de-DE" sz="1800" dirty="0" err="1" smtClean="0">
                <a:solidFill>
                  <a:srgbClr val="333333"/>
                </a:solidFill>
              </a:rPr>
              <a:t>iclofenac</a:t>
            </a:r>
            <a:r>
              <a:rPr lang="de-DE" sz="1800" dirty="0" smtClean="0">
                <a:solidFill>
                  <a:srgbClr val="333333"/>
                </a:solidFill>
              </a:rPr>
              <a:t>/</a:t>
            </a:r>
            <a:r>
              <a:rPr lang="de-DE" sz="1800" dirty="0" err="1" smtClean="0">
                <a:solidFill>
                  <a:srgbClr val="333333"/>
                </a:solidFill>
              </a:rPr>
              <a:t>Naproxen</a:t>
            </a:r>
            <a:r>
              <a:rPr lang="de-DE" sz="1800" dirty="0" smtClean="0">
                <a:solidFill>
                  <a:srgbClr val="333333"/>
                </a:solidFill>
              </a:rPr>
              <a:t> und Paracetamol) sowie </a:t>
            </a:r>
            <a:r>
              <a:rPr lang="de-DE" sz="1800" dirty="0" err="1">
                <a:solidFill>
                  <a:srgbClr val="333333"/>
                </a:solidFill>
              </a:rPr>
              <a:t>P</a:t>
            </a:r>
            <a:r>
              <a:rPr lang="de-DE" sz="1800" dirty="0" err="1" smtClean="0">
                <a:solidFill>
                  <a:srgbClr val="333333"/>
                </a:solidFill>
              </a:rPr>
              <a:t>iritramid</a:t>
            </a:r>
            <a:r>
              <a:rPr lang="de-DE" sz="1800" dirty="0" smtClean="0">
                <a:solidFill>
                  <a:srgbClr val="333333"/>
                </a:solidFill>
              </a:rPr>
              <a:t> als </a:t>
            </a:r>
            <a:r>
              <a:rPr lang="de-DE" sz="1800" dirty="0" err="1" smtClean="0">
                <a:solidFill>
                  <a:srgbClr val="333333"/>
                </a:solidFill>
              </a:rPr>
              <a:t>Rescue</a:t>
            </a:r>
            <a:r>
              <a:rPr lang="de-DE" sz="1800" dirty="0" smtClean="0">
                <a:solidFill>
                  <a:srgbClr val="333333"/>
                </a:solidFill>
              </a:rPr>
              <a:t> Medikation.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Vorteil: gute Analgesie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Nachteil: </a:t>
            </a:r>
            <a:r>
              <a:rPr lang="de-DE" sz="1800" dirty="0">
                <a:solidFill>
                  <a:srgbClr val="333333"/>
                </a:solidFill>
              </a:rPr>
              <a:t>Ü</a:t>
            </a:r>
            <a:r>
              <a:rPr lang="de-DE" sz="1800" dirty="0" smtClean="0">
                <a:solidFill>
                  <a:srgbClr val="333333"/>
                </a:solidFill>
              </a:rPr>
              <a:t>belkeit und Kreislaufprobleme; motorische und sensorische Beeinträchtigung durch die periphere RA; potentielles Risiko der Nervenläsion durch die RA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Daraus resultieren Probleme bei der </a:t>
            </a:r>
            <a:r>
              <a:rPr lang="de-DE" sz="1800" dirty="0">
                <a:solidFill>
                  <a:srgbClr val="333333"/>
                </a:solidFill>
              </a:rPr>
              <a:t>M</a:t>
            </a:r>
            <a:r>
              <a:rPr lang="de-DE" sz="1800" dirty="0" smtClean="0">
                <a:solidFill>
                  <a:srgbClr val="333333"/>
                </a:solidFill>
              </a:rPr>
              <a:t>obilisierung</a:t>
            </a: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Status quo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5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5" y="2204864"/>
            <a:ext cx="87471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Optimales chirurgisches Ergebnis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Optimale intraoperative anästhesiologische Betreuung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Postoperativ weitgehende Schmerzfreiheit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Frühzeitige </a:t>
            </a:r>
            <a:r>
              <a:rPr lang="de-DE" sz="1800" dirty="0">
                <a:solidFill>
                  <a:srgbClr val="333333"/>
                </a:solidFill>
              </a:rPr>
              <a:t>M</a:t>
            </a:r>
            <a:r>
              <a:rPr lang="de-DE" sz="1800" dirty="0" smtClean="0">
                <a:solidFill>
                  <a:srgbClr val="333333"/>
                </a:solidFill>
              </a:rPr>
              <a:t>obilisierung und </a:t>
            </a:r>
            <a:r>
              <a:rPr lang="de-DE" sz="1800" dirty="0">
                <a:solidFill>
                  <a:srgbClr val="333333"/>
                </a:solidFill>
              </a:rPr>
              <a:t>W</a:t>
            </a:r>
            <a:r>
              <a:rPr lang="de-DE" sz="1800" dirty="0" smtClean="0">
                <a:solidFill>
                  <a:srgbClr val="333333"/>
                </a:solidFill>
              </a:rPr>
              <a:t>iedererlangung der Selbständigkeit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1800" dirty="0" smtClean="0">
                <a:solidFill>
                  <a:srgbClr val="333333"/>
                </a:solidFill>
              </a:rPr>
              <a:t>Verbesserte Lebensqualität</a:t>
            </a: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Ziel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6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5" y="1628800"/>
            <a:ext cx="87471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2000" dirty="0" smtClean="0">
                <a:solidFill>
                  <a:srgbClr val="333333"/>
                </a:solidFill>
              </a:rPr>
              <a:t>Optimales chirurgisches Ergebnis </a:t>
            </a:r>
            <a:r>
              <a:rPr lang="de-DE" sz="1800" dirty="0" smtClean="0">
                <a:solidFill>
                  <a:srgbClr val="333333"/>
                </a:solidFill>
              </a:rPr>
              <a:t>– </a:t>
            </a:r>
            <a:r>
              <a:rPr lang="de-DE" sz="1800" i="1" dirty="0">
                <a:solidFill>
                  <a:srgbClr val="333333"/>
                </a:solidFill>
              </a:rPr>
              <a:t>W</a:t>
            </a:r>
            <a:r>
              <a:rPr lang="de-DE" sz="1800" i="1" dirty="0" smtClean="0">
                <a:solidFill>
                  <a:srgbClr val="333333"/>
                </a:solidFill>
              </a:rPr>
              <a:t>eiterentwicklung der OP Technik (minimalinvasive </a:t>
            </a:r>
            <a:r>
              <a:rPr lang="de-DE" sz="1800" i="1" dirty="0">
                <a:solidFill>
                  <a:srgbClr val="333333"/>
                </a:solidFill>
              </a:rPr>
              <a:t>Z</a:t>
            </a:r>
            <a:r>
              <a:rPr lang="de-DE" sz="1800" i="1" dirty="0" smtClean="0">
                <a:solidFill>
                  <a:srgbClr val="333333"/>
                </a:solidFill>
              </a:rPr>
              <a:t>ugänge, Verzicht auf </a:t>
            </a:r>
            <a:r>
              <a:rPr lang="de-DE" sz="1800" i="1" dirty="0">
                <a:solidFill>
                  <a:srgbClr val="333333"/>
                </a:solidFill>
              </a:rPr>
              <a:t>T</a:t>
            </a:r>
            <a:r>
              <a:rPr lang="de-DE" sz="1800" i="1" dirty="0" smtClean="0">
                <a:solidFill>
                  <a:srgbClr val="333333"/>
                </a:solidFill>
              </a:rPr>
              <a:t>ourniquet,…)</a:t>
            </a: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 smtClean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2000" dirty="0" smtClean="0">
                <a:solidFill>
                  <a:srgbClr val="333333"/>
                </a:solidFill>
              </a:rPr>
              <a:t>Optimale intraoperative anästhesiologische Betreuung </a:t>
            </a:r>
            <a:r>
              <a:rPr lang="de-DE" sz="1800" i="1" dirty="0" smtClean="0">
                <a:solidFill>
                  <a:srgbClr val="333333"/>
                </a:solidFill>
              </a:rPr>
              <a:t>(frühzeitiger Beginn der </a:t>
            </a:r>
            <a:r>
              <a:rPr lang="de-DE" sz="1800" i="1" dirty="0" err="1" smtClean="0">
                <a:solidFill>
                  <a:srgbClr val="333333"/>
                </a:solidFill>
              </a:rPr>
              <a:t>Analgeticagabe</a:t>
            </a:r>
            <a:r>
              <a:rPr lang="de-DE" sz="1800" i="1" dirty="0" smtClean="0">
                <a:solidFill>
                  <a:srgbClr val="333333"/>
                </a:solidFill>
              </a:rPr>
              <a:t>, PONV Prophylaxe, </a:t>
            </a:r>
            <a:r>
              <a:rPr lang="de-DE" sz="1800" i="1" dirty="0">
                <a:solidFill>
                  <a:srgbClr val="333333"/>
                </a:solidFill>
              </a:rPr>
              <a:t>B</a:t>
            </a:r>
            <a:r>
              <a:rPr lang="de-DE" sz="1800" i="1" dirty="0" smtClean="0">
                <a:solidFill>
                  <a:srgbClr val="333333"/>
                </a:solidFill>
              </a:rPr>
              <a:t>lutungsrisiko minimieren). Präoperativ Paracetamol, Celecoxib und </a:t>
            </a:r>
            <a:r>
              <a:rPr lang="de-DE" sz="1800" i="1" dirty="0" err="1" smtClean="0">
                <a:solidFill>
                  <a:srgbClr val="333333"/>
                </a:solidFill>
              </a:rPr>
              <a:t>Gabapentin</a:t>
            </a:r>
            <a:r>
              <a:rPr lang="de-DE" sz="1800" i="1" dirty="0" smtClean="0">
                <a:solidFill>
                  <a:srgbClr val="333333"/>
                </a:solidFill>
              </a:rPr>
              <a:t>. Intraoperativ </a:t>
            </a:r>
            <a:r>
              <a:rPr lang="de-DE" sz="1800" i="1" dirty="0" err="1" smtClean="0">
                <a:solidFill>
                  <a:srgbClr val="333333"/>
                </a:solidFill>
              </a:rPr>
              <a:t>Tranexamsäure</a:t>
            </a:r>
            <a:r>
              <a:rPr lang="de-DE" sz="1800" i="1" dirty="0" smtClean="0">
                <a:solidFill>
                  <a:srgbClr val="333333"/>
                </a:solidFill>
              </a:rPr>
              <a:t>, </a:t>
            </a:r>
            <a:r>
              <a:rPr lang="de-DE" sz="1800" i="1" dirty="0" err="1" smtClean="0">
                <a:solidFill>
                  <a:srgbClr val="333333"/>
                </a:solidFill>
              </a:rPr>
              <a:t>Dexamethason</a:t>
            </a:r>
            <a:r>
              <a:rPr lang="de-DE" sz="1800" i="1" dirty="0" smtClean="0">
                <a:solidFill>
                  <a:srgbClr val="333333"/>
                </a:solidFill>
              </a:rPr>
              <a:t>, </a:t>
            </a:r>
            <a:r>
              <a:rPr lang="de-DE" sz="1800" i="1" dirty="0" err="1" smtClean="0">
                <a:solidFill>
                  <a:srgbClr val="333333"/>
                </a:solidFill>
              </a:rPr>
              <a:t>Ondansetron</a:t>
            </a:r>
            <a:r>
              <a:rPr lang="de-DE" sz="1800" i="1" dirty="0" smtClean="0">
                <a:solidFill>
                  <a:srgbClr val="333333"/>
                </a:solidFill>
              </a:rPr>
              <a:t>, </a:t>
            </a:r>
            <a:r>
              <a:rPr lang="de-DE" sz="1800" i="1" dirty="0" err="1" smtClean="0">
                <a:solidFill>
                  <a:srgbClr val="333333"/>
                </a:solidFill>
              </a:rPr>
              <a:t>Esketaminhydrochlorid</a:t>
            </a:r>
            <a:r>
              <a:rPr lang="de-DE" sz="1800" i="1" dirty="0" smtClean="0">
                <a:solidFill>
                  <a:srgbClr val="333333"/>
                </a:solidFill>
              </a:rPr>
              <a:t>.</a:t>
            </a:r>
            <a:endParaRPr lang="de-DE" sz="1800" i="1" dirty="0" smtClean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 smtClean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2000" dirty="0" smtClean="0">
                <a:solidFill>
                  <a:srgbClr val="333333"/>
                </a:solidFill>
              </a:rPr>
              <a:t>Postoperativ weitgehende Schmerzfreiheit </a:t>
            </a:r>
            <a:r>
              <a:rPr lang="de-DE" sz="1800" dirty="0" smtClean="0">
                <a:solidFill>
                  <a:srgbClr val="333333"/>
                </a:solidFill>
              </a:rPr>
              <a:t>– </a:t>
            </a:r>
            <a:r>
              <a:rPr lang="de-DE" sz="1800" i="1" dirty="0" smtClean="0">
                <a:solidFill>
                  <a:srgbClr val="333333"/>
                </a:solidFill>
              </a:rPr>
              <a:t>LIA; </a:t>
            </a:r>
            <a:r>
              <a:rPr lang="de-DE" sz="1800" i="1" dirty="0" err="1" smtClean="0">
                <a:solidFill>
                  <a:srgbClr val="333333"/>
                </a:solidFill>
              </a:rPr>
              <a:t>Diclofenac</a:t>
            </a:r>
            <a:r>
              <a:rPr lang="de-DE" sz="1800" i="1" dirty="0" smtClean="0">
                <a:solidFill>
                  <a:srgbClr val="333333"/>
                </a:solidFill>
              </a:rPr>
              <a:t>/</a:t>
            </a:r>
            <a:r>
              <a:rPr lang="de-DE" sz="1800" i="1" dirty="0" err="1" smtClean="0">
                <a:solidFill>
                  <a:srgbClr val="333333"/>
                </a:solidFill>
              </a:rPr>
              <a:t>Naproxen</a:t>
            </a:r>
            <a:r>
              <a:rPr lang="de-DE" sz="1800" i="1" dirty="0" smtClean="0">
                <a:solidFill>
                  <a:srgbClr val="333333"/>
                </a:solidFill>
              </a:rPr>
              <a:t>, </a:t>
            </a:r>
            <a:r>
              <a:rPr lang="de-DE" sz="1800" i="1" dirty="0" smtClean="0">
                <a:solidFill>
                  <a:srgbClr val="333333"/>
                </a:solidFill>
              </a:rPr>
              <a:t>Paracetamol, </a:t>
            </a:r>
            <a:r>
              <a:rPr lang="de-DE" sz="1800" i="1" dirty="0" err="1" smtClean="0">
                <a:solidFill>
                  <a:srgbClr val="333333"/>
                </a:solidFill>
              </a:rPr>
              <a:t>Gabapentin</a:t>
            </a:r>
            <a:endParaRPr lang="de-DE" sz="1800" i="1" dirty="0" smtClean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 smtClean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sz="2000" dirty="0" smtClean="0">
                <a:solidFill>
                  <a:srgbClr val="333333"/>
                </a:solidFill>
              </a:rPr>
              <a:t>Frühzeitige </a:t>
            </a:r>
            <a:r>
              <a:rPr lang="de-DE" sz="2000" dirty="0">
                <a:solidFill>
                  <a:srgbClr val="333333"/>
                </a:solidFill>
              </a:rPr>
              <a:t>M</a:t>
            </a:r>
            <a:r>
              <a:rPr lang="de-DE" sz="2000" dirty="0" smtClean="0">
                <a:solidFill>
                  <a:srgbClr val="333333"/>
                </a:solidFill>
              </a:rPr>
              <a:t>obilisierung und </a:t>
            </a:r>
            <a:r>
              <a:rPr lang="de-DE" sz="2000" dirty="0">
                <a:solidFill>
                  <a:srgbClr val="333333"/>
                </a:solidFill>
              </a:rPr>
              <a:t>W</a:t>
            </a:r>
            <a:r>
              <a:rPr lang="de-DE" sz="2000" dirty="0" smtClean="0">
                <a:solidFill>
                  <a:srgbClr val="333333"/>
                </a:solidFill>
              </a:rPr>
              <a:t>iedererlangung der Selbständigkeit </a:t>
            </a:r>
            <a:r>
              <a:rPr lang="de-DE" sz="1800" dirty="0" smtClean="0">
                <a:solidFill>
                  <a:srgbClr val="333333"/>
                </a:solidFill>
              </a:rPr>
              <a:t>– </a:t>
            </a:r>
            <a:r>
              <a:rPr lang="de-DE" sz="1800" i="1" dirty="0" smtClean="0">
                <a:solidFill>
                  <a:srgbClr val="333333"/>
                </a:solidFill>
              </a:rPr>
              <a:t>LIA, kein Harnkatheter, keine </a:t>
            </a:r>
            <a:r>
              <a:rPr lang="de-DE" sz="1800" i="1" dirty="0" smtClean="0">
                <a:solidFill>
                  <a:srgbClr val="333333"/>
                </a:solidFill>
              </a:rPr>
              <a:t>Wunddrainagen, </a:t>
            </a:r>
            <a:r>
              <a:rPr lang="de-DE" sz="1800" i="1" dirty="0" err="1" smtClean="0">
                <a:solidFill>
                  <a:srgbClr val="333333"/>
                </a:solidFill>
              </a:rPr>
              <a:t>keien</a:t>
            </a:r>
            <a:r>
              <a:rPr lang="de-DE" sz="1800" i="1" dirty="0" smtClean="0">
                <a:solidFill>
                  <a:srgbClr val="333333"/>
                </a:solidFill>
              </a:rPr>
              <a:t> Lagerungsschienen, Rapid </a:t>
            </a:r>
            <a:r>
              <a:rPr lang="de-DE" sz="1800" i="1" dirty="0" err="1" smtClean="0">
                <a:solidFill>
                  <a:srgbClr val="333333"/>
                </a:solidFill>
              </a:rPr>
              <a:t>Recovery</a:t>
            </a:r>
            <a:r>
              <a:rPr lang="de-DE" sz="1800" i="1" dirty="0" smtClean="0">
                <a:solidFill>
                  <a:srgbClr val="333333"/>
                </a:solidFill>
              </a:rPr>
              <a:t>©</a:t>
            </a:r>
            <a:endParaRPr lang="de-DE" sz="1800" i="1" dirty="0" smtClean="0">
              <a:solidFill>
                <a:srgbClr val="333333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sz="1800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Char char="§"/>
            </a:pPr>
            <a:endParaRPr lang="de-DE" sz="1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Wie erreichen wir diese Ziele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7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4" y="1772960"/>
            <a:ext cx="87471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 smtClean="0">
                <a:solidFill>
                  <a:srgbClr val="333333"/>
                </a:solidFill>
              </a:rPr>
              <a:t>Enthält immer ein </a:t>
            </a:r>
            <a:r>
              <a:rPr lang="de-DE" sz="1800" dirty="0" err="1" smtClean="0">
                <a:solidFill>
                  <a:srgbClr val="333333"/>
                </a:solidFill>
              </a:rPr>
              <a:t>Lokalanästheticum</a:t>
            </a:r>
            <a:r>
              <a:rPr lang="de-DE" sz="1800" dirty="0" smtClean="0">
                <a:solidFill>
                  <a:srgbClr val="333333"/>
                </a:solidFill>
              </a:rPr>
              <a:t> (in unterschiedlicher Menge) meist mit diversen Zusätzen. </a:t>
            </a:r>
          </a:p>
          <a:p>
            <a:pPr eaLnBrk="0" hangingPunct="0">
              <a:spcBef>
                <a:spcPct val="20000"/>
              </a:spcBef>
              <a:buSzPct val="95000"/>
            </a:pPr>
            <a:endParaRPr lang="de-DE" sz="18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 smtClean="0">
                <a:solidFill>
                  <a:srgbClr val="333333"/>
                </a:solidFill>
              </a:rPr>
              <a:t>400 mg </a:t>
            </a:r>
            <a:r>
              <a:rPr lang="de-DE" sz="1800" dirty="0" err="1">
                <a:solidFill>
                  <a:srgbClr val="333333"/>
                </a:solidFill>
              </a:rPr>
              <a:t>R</a:t>
            </a:r>
            <a:r>
              <a:rPr lang="de-DE" sz="1800" dirty="0" err="1" smtClean="0">
                <a:solidFill>
                  <a:srgbClr val="333333"/>
                </a:solidFill>
              </a:rPr>
              <a:t>opivacain</a:t>
            </a:r>
            <a:r>
              <a:rPr lang="de-DE" sz="1800" dirty="0" smtClean="0">
                <a:solidFill>
                  <a:srgbClr val="333333"/>
                </a:solidFill>
              </a:rPr>
              <a:t>, 30 mg </a:t>
            </a:r>
            <a:r>
              <a:rPr lang="de-DE" sz="1800" dirty="0" err="1" smtClean="0">
                <a:solidFill>
                  <a:srgbClr val="333333"/>
                </a:solidFill>
              </a:rPr>
              <a:t>Ketorolac</a:t>
            </a:r>
            <a:r>
              <a:rPr lang="de-DE" sz="1800" dirty="0" smtClean="0">
                <a:solidFill>
                  <a:srgbClr val="333333"/>
                </a:solidFill>
              </a:rPr>
              <a:t>, 0,5 mg </a:t>
            </a:r>
            <a:r>
              <a:rPr lang="de-DE" sz="1800" dirty="0" err="1" smtClean="0">
                <a:solidFill>
                  <a:srgbClr val="333333"/>
                </a:solidFill>
              </a:rPr>
              <a:t>Epinephrin</a:t>
            </a:r>
            <a:endParaRPr lang="de-DE" sz="18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800" dirty="0" err="1" smtClean="0">
                <a:solidFill>
                  <a:srgbClr val="333333"/>
                </a:solidFill>
              </a:rPr>
              <a:t>Essving</a:t>
            </a:r>
            <a:r>
              <a:rPr lang="de-DE" sz="800" dirty="0" smtClean="0">
                <a:solidFill>
                  <a:srgbClr val="333333"/>
                </a:solidFill>
              </a:rPr>
              <a:t> P. et al; Acta </a:t>
            </a:r>
            <a:r>
              <a:rPr lang="de-DE" sz="800" dirty="0" err="1" smtClean="0">
                <a:solidFill>
                  <a:srgbClr val="333333"/>
                </a:solidFill>
              </a:rPr>
              <a:t>Orthopaedica</a:t>
            </a:r>
            <a:r>
              <a:rPr lang="de-DE" sz="800" dirty="0" smtClean="0">
                <a:solidFill>
                  <a:srgbClr val="333333"/>
                </a:solidFill>
              </a:rPr>
              <a:t> 2012; 83(6); 634-641</a:t>
            </a:r>
          </a:p>
          <a:p>
            <a:pPr eaLnBrk="0" hangingPunct="0">
              <a:spcBef>
                <a:spcPct val="20000"/>
              </a:spcBef>
              <a:buSzPct val="95000"/>
            </a:pPr>
            <a:endParaRPr lang="de-DE" sz="8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 smtClean="0">
                <a:solidFill>
                  <a:srgbClr val="333333"/>
                </a:solidFill>
              </a:rPr>
              <a:t>3 mg/kg (</a:t>
            </a:r>
            <a:r>
              <a:rPr lang="de-DE" sz="1800" dirty="0" err="1" smtClean="0">
                <a:solidFill>
                  <a:srgbClr val="333333"/>
                </a:solidFill>
              </a:rPr>
              <a:t>max</a:t>
            </a:r>
            <a:r>
              <a:rPr lang="de-DE" sz="1800" dirty="0" smtClean="0">
                <a:solidFill>
                  <a:srgbClr val="333333"/>
                </a:solidFill>
              </a:rPr>
              <a:t> 200 mg) </a:t>
            </a:r>
            <a:r>
              <a:rPr lang="de-DE" sz="1800" dirty="0" err="1" smtClean="0">
                <a:solidFill>
                  <a:srgbClr val="333333"/>
                </a:solidFill>
              </a:rPr>
              <a:t>Ropivacain</a:t>
            </a:r>
            <a:endParaRPr lang="de-DE" sz="18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800" dirty="0" err="1" smtClean="0">
                <a:solidFill>
                  <a:srgbClr val="333333"/>
                </a:solidFill>
              </a:rPr>
              <a:t>Breindahl</a:t>
            </a:r>
            <a:r>
              <a:rPr lang="de-DE" sz="800" dirty="0" smtClean="0">
                <a:solidFill>
                  <a:srgbClr val="333333"/>
                </a:solidFill>
              </a:rPr>
              <a:t> T. et al; </a:t>
            </a:r>
            <a:r>
              <a:rPr lang="de-DE" sz="800" dirty="0" err="1" smtClean="0">
                <a:solidFill>
                  <a:srgbClr val="333333"/>
                </a:solidFill>
              </a:rPr>
              <a:t>Anesthesiology</a:t>
            </a:r>
            <a:r>
              <a:rPr lang="de-DE" sz="800" dirty="0" smtClean="0">
                <a:solidFill>
                  <a:srgbClr val="333333"/>
                </a:solidFill>
              </a:rPr>
              <a:t> Research </a:t>
            </a:r>
            <a:r>
              <a:rPr lang="de-DE" sz="800" dirty="0" err="1" smtClean="0">
                <a:solidFill>
                  <a:srgbClr val="333333"/>
                </a:solidFill>
              </a:rPr>
              <a:t>and</a:t>
            </a:r>
            <a:r>
              <a:rPr lang="de-DE" sz="800" dirty="0" smtClean="0">
                <a:solidFill>
                  <a:srgbClr val="333333"/>
                </a:solidFill>
              </a:rPr>
              <a:t> Practice; Volume 2012; </a:t>
            </a:r>
            <a:r>
              <a:rPr lang="de-DE" sz="800" dirty="0" err="1" smtClean="0">
                <a:solidFill>
                  <a:srgbClr val="333333"/>
                </a:solidFill>
              </a:rPr>
              <a:t>article</a:t>
            </a:r>
            <a:r>
              <a:rPr lang="de-DE" sz="800" dirty="0" smtClean="0">
                <a:solidFill>
                  <a:srgbClr val="333333"/>
                </a:solidFill>
              </a:rPr>
              <a:t> ID 458795</a:t>
            </a:r>
          </a:p>
          <a:p>
            <a:pPr eaLnBrk="0" hangingPunct="0">
              <a:spcBef>
                <a:spcPct val="20000"/>
              </a:spcBef>
              <a:buSzPct val="95000"/>
            </a:pPr>
            <a:endParaRPr lang="de-DE" sz="8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 smtClean="0">
                <a:solidFill>
                  <a:srgbClr val="333333"/>
                </a:solidFill>
              </a:rPr>
              <a:t>300 mg </a:t>
            </a:r>
            <a:r>
              <a:rPr lang="de-DE" sz="1800" dirty="0" err="1" smtClean="0">
                <a:solidFill>
                  <a:srgbClr val="333333"/>
                </a:solidFill>
              </a:rPr>
              <a:t>Ropivacain</a:t>
            </a:r>
            <a:r>
              <a:rPr lang="de-DE" sz="1800" dirty="0" smtClean="0">
                <a:solidFill>
                  <a:srgbClr val="333333"/>
                </a:solidFill>
              </a:rPr>
              <a:t>, 30 mg </a:t>
            </a:r>
            <a:r>
              <a:rPr lang="de-DE" sz="1800" dirty="0" err="1">
                <a:solidFill>
                  <a:srgbClr val="333333"/>
                </a:solidFill>
              </a:rPr>
              <a:t>K</a:t>
            </a:r>
            <a:r>
              <a:rPr lang="de-DE" sz="1800" dirty="0" err="1" smtClean="0">
                <a:solidFill>
                  <a:srgbClr val="333333"/>
                </a:solidFill>
              </a:rPr>
              <a:t>etorolac</a:t>
            </a:r>
            <a:r>
              <a:rPr lang="de-DE" sz="1800" dirty="0" smtClean="0">
                <a:solidFill>
                  <a:srgbClr val="333333"/>
                </a:solidFill>
              </a:rPr>
              <a:t>, </a:t>
            </a:r>
            <a:r>
              <a:rPr lang="de-DE" sz="1800" dirty="0" smtClean="0">
                <a:solidFill>
                  <a:srgbClr val="333333"/>
                </a:solidFill>
              </a:rPr>
              <a:t>0,5 </a:t>
            </a:r>
            <a:r>
              <a:rPr lang="de-DE" sz="1800" dirty="0" smtClean="0">
                <a:solidFill>
                  <a:srgbClr val="333333"/>
                </a:solidFill>
              </a:rPr>
              <a:t>mg </a:t>
            </a:r>
            <a:r>
              <a:rPr lang="de-DE" sz="1800" dirty="0" err="1" smtClean="0">
                <a:solidFill>
                  <a:srgbClr val="333333"/>
                </a:solidFill>
              </a:rPr>
              <a:t>Epinephrin</a:t>
            </a:r>
            <a:endParaRPr lang="de-DE" sz="18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800" dirty="0" err="1" smtClean="0">
                <a:solidFill>
                  <a:srgbClr val="333333"/>
                </a:solidFill>
              </a:rPr>
              <a:t>Affas</a:t>
            </a:r>
            <a:r>
              <a:rPr lang="de-DE" sz="800" dirty="0" smtClean="0">
                <a:solidFill>
                  <a:srgbClr val="333333"/>
                </a:solidFill>
              </a:rPr>
              <a:t> F. et al, Acta </a:t>
            </a:r>
            <a:r>
              <a:rPr lang="de-DE" sz="800" dirty="0" err="1" smtClean="0">
                <a:solidFill>
                  <a:srgbClr val="333333"/>
                </a:solidFill>
              </a:rPr>
              <a:t>Orthopaedica</a:t>
            </a:r>
            <a:r>
              <a:rPr lang="de-DE" sz="800" dirty="0" smtClean="0">
                <a:solidFill>
                  <a:srgbClr val="333333"/>
                </a:solidFill>
              </a:rPr>
              <a:t> </a:t>
            </a:r>
            <a:r>
              <a:rPr lang="de-DE" sz="800" dirty="0" smtClean="0">
                <a:solidFill>
                  <a:srgbClr val="333333"/>
                </a:solidFill>
              </a:rPr>
              <a:t>2011; 82(3); 441-447</a:t>
            </a:r>
          </a:p>
          <a:p>
            <a:pPr eaLnBrk="0" hangingPunct="0">
              <a:spcBef>
                <a:spcPct val="20000"/>
              </a:spcBef>
              <a:buSzPct val="95000"/>
            </a:pPr>
            <a:endParaRPr lang="de-DE" sz="8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 smtClean="0">
                <a:solidFill>
                  <a:srgbClr val="333333"/>
                </a:solidFill>
              </a:rPr>
              <a:t>400 mg </a:t>
            </a:r>
            <a:r>
              <a:rPr lang="de-DE" sz="1800" dirty="0" err="1">
                <a:solidFill>
                  <a:srgbClr val="333333"/>
                </a:solidFill>
              </a:rPr>
              <a:t>R</a:t>
            </a:r>
            <a:r>
              <a:rPr lang="de-DE" sz="1800" dirty="0" err="1" smtClean="0">
                <a:solidFill>
                  <a:srgbClr val="333333"/>
                </a:solidFill>
              </a:rPr>
              <a:t>opivacain</a:t>
            </a:r>
            <a:r>
              <a:rPr lang="de-DE" sz="1800" dirty="0" smtClean="0">
                <a:solidFill>
                  <a:srgbClr val="333333"/>
                </a:solidFill>
              </a:rPr>
              <a:t>, 30 mg </a:t>
            </a:r>
            <a:r>
              <a:rPr lang="de-DE" sz="1800" dirty="0" err="1" smtClean="0">
                <a:solidFill>
                  <a:srgbClr val="333333"/>
                </a:solidFill>
              </a:rPr>
              <a:t>Ketorolac</a:t>
            </a:r>
            <a:r>
              <a:rPr lang="de-DE" sz="1800" dirty="0" smtClean="0">
                <a:solidFill>
                  <a:srgbClr val="333333"/>
                </a:solidFill>
              </a:rPr>
              <a:t>, 0,5 mg </a:t>
            </a:r>
            <a:r>
              <a:rPr lang="de-DE" sz="1800" dirty="0" err="1" smtClean="0">
                <a:solidFill>
                  <a:srgbClr val="333333"/>
                </a:solidFill>
              </a:rPr>
              <a:t>Epinephrin</a:t>
            </a:r>
            <a:endParaRPr lang="de-DE" sz="18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800" dirty="0" smtClean="0">
                <a:solidFill>
                  <a:srgbClr val="333333"/>
                </a:solidFill>
              </a:rPr>
              <a:t>21 Std. </a:t>
            </a:r>
            <a:r>
              <a:rPr lang="de-DE" sz="1800" dirty="0" err="1" smtClean="0">
                <a:solidFill>
                  <a:srgbClr val="333333"/>
                </a:solidFill>
              </a:rPr>
              <a:t>post</a:t>
            </a:r>
            <a:r>
              <a:rPr lang="de-DE" sz="1800" dirty="0" smtClean="0">
                <a:solidFill>
                  <a:srgbClr val="333333"/>
                </a:solidFill>
              </a:rPr>
              <a:t> OP 200 mg </a:t>
            </a:r>
            <a:r>
              <a:rPr lang="de-DE" sz="1800" dirty="0" err="1" smtClean="0">
                <a:solidFill>
                  <a:srgbClr val="333333"/>
                </a:solidFill>
              </a:rPr>
              <a:t>Ropivacain</a:t>
            </a:r>
            <a:r>
              <a:rPr lang="de-DE" sz="1800" dirty="0" smtClean="0">
                <a:solidFill>
                  <a:srgbClr val="333333"/>
                </a:solidFill>
              </a:rPr>
              <a:t>, 30 mg </a:t>
            </a:r>
            <a:r>
              <a:rPr lang="de-DE" sz="1800" dirty="0" err="1" smtClean="0">
                <a:solidFill>
                  <a:srgbClr val="333333"/>
                </a:solidFill>
              </a:rPr>
              <a:t>Ketorolac</a:t>
            </a:r>
            <a:r>
              <a:rPr lang="de-DE" sz="1800" dirty="0" smtClean="0">
                <a:solidFill>
                  <a:srgbClr val="333333"/>
                </a:solidFill>
              </a:rPr>
              <a:t>, 0,1 mg </a:t>
            </a:r>
            <a:r>
              <a:rPr lang="de-DE" sz="1800" dirty="0" err="1" smtClean="0">
                <a:solidFill>
                  <a:srgbClr val="333333"/>
                </a:solidFill>
              </a:rPr>
              <a:t>Epinephrin</a:t>
            </a:r>
            <a:endParaRPr lang="de-DE" sz="18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800" dirty="0" err="1" smtClean="0">
                <a:solidFill>
                  <a:srgbClr val="333333"/>
                </a:solidFill>
              </a:rPr>
              <a:t>Essving</a:t>
            </a:r>
            <a:r>
              <a:rPr lang="de-DE" sz="800" dirty="0" smtClean="0">
                <a:solidFill>
                  <a:srgbClr val="333333"/>
                </a:solidFill>
              </a:rPr>
              <a:t> P. et al, Acta </a:t>
            </a:r>
            <a:r>
              <a:rPr lang="de-DE" sz="800" dirty="0" err="1" smtClean="0">
                <a:solidFill>
                  <a:srgbClr val="333333"/>
                </a:solidFill>
              </a:rPr>
              <a:t>Orthopaedica</a:t>
            </a:r>
            <a:r>
              <a:rPr lang="de-DE" sz="800" dirty="0" smtClean="0">
                <a:solidFill>
                  <a:srgbClr val="333333"/>
                </a:solidFill>
              </a:rPr>
              <a:t> </a:t>
            </a:r>
            <a:r>
              <a:rPr lang="de-DE" sz="800" dirty="0" smtClean="0">
                <a:solidFill>
                  <a:srgbClr val="333333"/>
                </a:solidFill>
              </a:rPr>
              <a:t>2010; 81(3); 354-360</a:t>
            </a:r>
            <a:endParaRPr lang="de-DE" sz="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LIA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8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4" y="1772960"/>
            <a:ext cx="87471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SzPct val="95000"/>
            </a:pPr>
            <a:r>
              <a:rPr lang="de-DE" sz="2400" dirty="0" err="1" smtClean="0">
                <a:solidFill>
                  <a:srgbClr val="333333"/>
                </a:solidFill>
              </a:rPr>
              <a:t>Pain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control</a:t>
            </a:r>
            <a:r>
              <a:rPr lang="de-DE" sz="2400" dirty="0" smtClean="0">
                <a:solidFill>
                  <a:srgbClr val="333333"/>
                </a:solidFill>
              </a:rPr>
              <a:t> after total </a:t>
            </a:r>
            <a:r>
              <a:rPr lang="de-DE" sz="2400" dirty="0" err="1" smtClean="0">
                <a:solidFill>
                  <a:srgbClr val="333333"/>
                </a:solidFill>
              </a:rPr>
              <a:t>knee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arthroplasty</a:t>
            </a:r>
            <a:r>
              <a:rPr lang="de-DE" sz="2400" dirty="0" smtClean="0">
                <a:solidFill>
                  <a:srgbClr val="333333"/>
                </a:solidFill>
              </a:rPr>
              <a:t>: a </a:t>
            </a:r>
            <a:r>
              <a:rPr lang="de-DE" sz="2400" dirty="0" err="1" smtClean="0">
                <a:solidFill>
                  <a:srgbClr val="333333"/>
                </a:solidFill>
              </a:rPr>
              <a:t>randomized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trial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comparing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local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infiltration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anesthesia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and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continuous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femoral</a:t>
            </a:r>
            <a:r>
              <a:rPr lang="de-DE" sz="2400" dirty="0" smtClean="0">
                <a:solidFill>
                  <a:srgbClr val="333333"/>
                </a:solidFill>
              </a:rPr>
              <a:t> block</a:t>
            </a:r>
            <a:endParaRPr lang="de-DE" sz="24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400" dirty="0" err="1" smtClean="0">
                <a:solidFill>
                  <a:srgbClr val="333333"/>
                </a:solidFill>
              </a:rPr>
              <a:t>Affa</a:t>
            </a:r>
            <a:r>
              <a:rPr lang="de-DE" sz="1400" dirty="0" smtClean="0">
                <a:solidFill>
                  <a:srgbClr val="333333"/>
                </a:solidFill>
              </a:rPr>
              <a:t> F. </a:t>
            </a:r>
            <a:r>
              <a:rPr lang="de-DE" sz="1400" dirty="0" smtClean="0">
                <a:solidFill>
                  <a:srgbClr val="333333"/>
                </a:solidFill>
              </a:rPr>
              <a:t>et al; Acta </a:t>
            </a:r>
            <a:r>
              <a:rPr lang="de-DE" sz="1400" dirty="0" err="1" smtClean="0">
                <a:solidFill>
                  <a:srgbClr val="333333"/>
                </a:solidFill>
              </a:rPr>
              <a:t>Orthopaedica</a:t>
            </a:r>
            <a:r>
              <a:rPr lang="de-DE" sz="1400" dirty="0" smtClean="0">
                <a:solidFill>
                  <a:srgbClr val="333333"/>
                </a:solidFill>
              </a:rPr>
              <a:t> </a:t>
            </a:r>
            <a:r>
              <a:rPr lang="de-DE" sz="1400" dirty="0" smtClean="0">
                <a:solidFill>
                  <a:srgbClr val="333333"/>
                </a:solidFill>
              </a:rPr>
              <a:t>2011; 82(3); 441-447</a:t>
            </a:r>
          </a:p>
          <a:p>
            <a:pPr eaLnBrk="0" hangingPunct="0">
              <a:spcBef>
                <a:spcPct val="20000"/>
              </a:spcBef>
              <a:buSzPct val="95000"/>
            </a:pPr>
            <a:endParaRPr lang="de-DE" sz="1400" dirty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40 Patienten, SPA, LIA oder </a:t>
            </a:r>
            <a:r>
              <a:rPr lang="de-DE" dirty="0" err="1" smtClean="0">
                <a:solidFill>
                  <a:srgbClr val="333333"/>
                </a:solidFill>
              </a:rPr>
              <a:t>Femoralisblock</a:t>
            </a:r>
            <a:r>
              <a:rPr lang="de-DE" dirty="0" smtClean="0">
                <a:solidFill>
                  <a:srgbClr val="333333"/>
                </a:solidFill>
              </a:rPr>
              <a:t>, PCA Morphinpumpe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LIA: 300 mg </a:t>
            </a:r>
            <a:r>
              <a:rPr lang="de-DE" dirty="0" err="1" smtClean="0">
                <a:solidFill>
                  <a:srgbClr val="333333"/>
                </a:solidFill>
              </a:rPr>
              <a:t>Ropivacain</a:t>
            </a:r>
            <a:r>
              <a:rPr lang="de-DE" dirty="0" smtClean="0">
                <a:solidFill>
                  <a:srgbClr val="333333"/>
                </a:solidFill>
              </a:rPr>
              <a:t>, 30 mg </a:t>
            </a:r>
            <a:r>
              <a:rPr lang="de-DE" dirty="0" err="1" smtClean="0">
                <a:solidFill>
                  <a:srgbClr val="333333"/>
                </a:solidFill>
              </a:rPr>
              <a:t>Ketorolac</a:t>
            </a:r>
            <a:r>
              <a:rPr lang="de-DE" dirty="0" smtClean="0">
                <a:solidFill>
                  <a:srgbClr val="333333"/>
                </a:solidFill>
              </a:rPr>
              <a:t>, 0,5 mg </a:t>
            </a:r>
            <a:r>
              <a:rPr lang="de-DE" dirty="0" err="1" smtClean="0">
                <a:solidFill>
                  <a:srgbClr val="333333"/>
                </a:solidFill>
              </a:rPr>
              <a:t>Epinephrin</a:t>
            </a:r>
            <a:endParaRPr lang="de-DE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err="1" smtClean="0">
                <a:solidFill>
                  <a:srgbClr val="333333"/>
                </a:solidFill>
              </a:rPr>
              <a:t>Femoralisblock</a:t>
            </a:r>
            <a:r>
              <a:rPr lang="de-DE" dirty="0" smtClean="0">
                <a:solidFill>
                  <a:srgbClr val="333333"/>
                </a:solidFill>
              </a:rPr>
              <a:t>: 60 mg </a:t>
            </a:r>
            <a:r>
              <a:rPr lang="de-DE" dirty="0" err="1" smtClean="0">
                <a:solidFill>
                  <a:srgbClr val="333333"/>
                </a:solidFill>
              </a:rPr>
              <a:t>Ropivacain</a:t>
            </a:r>
            <a:r>
              <a:rPr lang="de-DE" dirty="0" smtClean="0">
                <a:solidFill>
                  <a:srgbClr val="333333"/>
                </a:solidFill>
              </a:rPr>
              <a:t> </a:t>
            </a:r>
            <a:r>
              <a:rPr lang="de-DE" dirty="0" err="1" smtClean="0">
                <a:solidFill>
                  <a:srgbClr val="333333"/>
                </a:solidFill>
              </a:rPr>
              <a:t>initial</a:t>
            </a:r>
            <a:r>
              <a:rPr lang="de-DE" dirty="0" smtClean="0">
                <a:solidFill>
                  <a:srgbClr val="333333"/>
                </a:solidFill>
              </a:rPr>
              <a:t>, 30 mg Bolus alle 4 Std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u="sng" dirty="0" smtClean="0">
                <a:solidFill>
                  <a:srgbClr val="333333"/>
                </a:solidFill>
              </a:rPr>
              <a:t>Morphinverbrauch: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LIA: 24 (16-31)mg, Block: 32(23-41) mg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u="sng" dirty="0" smtClean="0">
                <a:solidFill>
                  <a:srgbClr val="333333"/>
                </a:solidFill>
              </a:rPr>
              <a:t>NRS (numerische Rating Skala 1-10):</a:t>
            </a:r>
            <a:endParaRPr lang="de-DE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LIA: 1,6 (1,0-2,3), Block 2,1 (1,4-2,9)</a:t>
            </a: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dirty="0" smtClean="0">
                <a:solidFill>
                  <a:srgbClr val="333333"/>
                </a:solidFill>
              </a:rPr>
              <a:t>Schwäche der </a:t>
            </a:r>
            <a:r>
              <a:rPr lang="de-DE" dirty="0">
                <a:solidFill>
                  <a:srgbClr val="333333"/>
                </a:solidFill>
              </a:rPr>
              <a:t>S</a:t>
            </a:r>
            <a:r>
              <a:rPr lang="de-DE" dirty="0" smtClean="0">
                <a:solidFill>
                  <a:srgbClr val="333333"/>
                </a:solidFill>
              </a:rPr>
              <a:t>tudie: nicht </a:t>
            </a:r>
            <a:r>
              <a:rPr lang="de-DE" dirty="0" err="1" smtClean="0">
                <a:solidFill>
                  <a:srgbClr val="333333"/>
                </a:solidFill>
              </a:rPr>
              <a:t>verblindet</a:t>
            </a:r>
            <a:endParaRPr lang="de-DE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endParaRPr lang="de-DE" sz="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LIA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Arial MT"/>
                <a:ea typeface="ＭＳ Ｐゴシック"/>
              </a:rPr>
              <a:t>Dr. F. </a:t>
            </a:r>
            <a:r>
              <a:rPr lang="de-DE" dirty="0" err="1" smtClean="0">
                <a:latin typeface="Arial MT"/>
                <a:ea typeface="ＭＳ Ｐゴシック"/>
              </a:rPr>
              <a:t>Orlicek</a:t>
            </a:r>
            <a:r>
              <a:rPr lang="de-DE" dirty="0" smtClean="0">
                <a:latin typeface="Arial MT"/>
                <a:ea typeface="ＭＳ Ｐゴシック"/>
              </a:rPr>
              <a:t>, MA</a:t>
            </a:r>
          </a:p>
        </p:txBody>
      </p:sp>
      <p:sp>
        <p:nvSpPr>
          <p:cNvPr id="1126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07736-E00C-4563-8905-61A489946280}" type="slidenum">
              <a:rPr lang="de-DE" smtClean="0">
                <a:latin typeface="Arial MT"/>
                <a:ea typeface="ＭＳ Ｐゴシック"/>
              </a:rPr>
              <a:pPr>
                <a:defRPr/>
              </a:pPr>
              <a:t>9</a:t>
            </a:fld>
            <a:endParaRPr lang="de-DE" smtClean="0">
              <a:latin typeface="Arial MT"/>
              <a:ea typeface="ＭＳ Ｐゴシック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643334" y="1333500"/>
            <a:ext cx="8747125" cy="46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SzPct val="95000"/>
            </a:pPr>
            <a:r>
              <a:rPr lang="de-DE" sz="2400" dirty="0" smtClean="0">
                <a:solidFill>
                  <a:srgbClr val="333333"/>
                </a:solidFill>
              </a:rPr>
              <a:t>High-volume </a:t>
            </a:r>
            <a:r>
              <a:rPr lang="de-DE" sz="2400" dirty="0" err="1" smtClean="0">
                <a:solidFill>
                  <a:srgbClr val="333333"/>
                </a:solidFill>
              </a:rPr>
              <a:t>local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infiltration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analgesia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combined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intravenous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or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local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ketorolac</a:t>
            </a:r>
            <a:r>
              <a:rPr lang="de-DE" sz="2400" dirty="0" smtClean="0">
                <a:solidFill>
                  <a:srgbClr val="333333"/>
                </a:solidFill>
              </a:rPr>
              <a:t> + </a:t>
            </a:r>
            <a:r>
              <a:rPr lang="de-DE" sz="2400" dirty="0" err="1" smtClean="0">
                <a:solidFill>
                  <a:srgbClr val="333333"/>
                </a:solidFill>
              </a:rPr>
              <a:t>morphine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compared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with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epidural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analgesia</a:t>
            </a:r>
            <a:r>
              <a:rPr lang="de-DE" sz="2400" dirty="0" smtClean="0">
                <a:solidFill>
                  <a:srgbClr val="333333"/>
                </a:solidFill>
              </a:rPr>
              <a:t> after total </a:t>
            </a:r>
            <a:r>
              <a:rPr lang="de-DE" sz="2400" dirty="0" err="1" smtClean="0">
                <a:solidFill>
                  <a:srgbClr val="333333"/>
                </a:solidFill>
              </a:rPr>
              <a:t>knee</a:t>
            </a:r>
            <a:r>
              <a:rPr lang="de-DE" sz="2400" dirty="0" smtClean="0">
                <a:solidFill>
                  <a:srgbClr val="333333"/>
                </a:solidFill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</a:rPr>
              <a:t>arthroplasty</a:t>
            </a:r>
            <a:endParaRPr lang="de-DE" sz="2400" dirty="0" smtClean="0">
              <a:solidFill>
                <a:srgbClr val="333333"/>
              </a:solidFill>
            </a:endParaRPr>
          </a:p>
          <a:p>
            <a:pPr eaLnBrk="0" hangingPunct="0">
              <a:spcBef>
                <a:spcPct val="20000"/>
              </a:spcBef>
              <a:buSzPct val="95000"/>
            </a:pPr>
            <a:r>
              <a:rPr lang="de-DE" sz="1400" dirty="0" smtClean="0">
                <a:solidFill>
                  <a:srgbClr val="333333"/>
                </a:solidFill>
              </a:rPr>
              <a:t>Spreng U.J. </a:t>
            </a:r>
            <a:r>
              <a:rPr lang="de-DE" sz="1400" dirty="0" smtClean="0">
                <a:solidFill>
                  <a:srgbClr val="333333"/>
                </a:solidFill>
              </a:rPr>
              <a:t>et al; </a:t>
            </a:r>
            <a:r>
              <a:rPr lang="de-DE" sz="1400" dirty="0" smtClean="0">
                <a:solidFill>
                  <a:srgbClr val="333333"/>
                </a:solidFill>
              </a:rPr>
              <a:t>BJA 105 (5):675-82 (2010)</a:t>
            </a:r>
            <a:endParaRPr lang="de-DE" sz="800" dirty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102 Patienten; SPA, LIA, PDA,  PCA  Morphinpumpe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LIA: 150 mg </a:t>
            </a:r>
            <a:r>
              <a:rPr lang="de-DE" dirty="0" err="1" smtClean="0">
                <a:solidFill>
                  <a:srgbClr val="333333"/>
                </a:solidFill>
              </a:rPr>
              <a:t>Ropivacain</a:t>
            </a:r>
            <a:r>
              <a:rPr lang="de-DE" dirty="0" smtClean="0">
                <a:solidFill>
                  <a:srgbClr val="333333"/>
                </a:solidFill>
              </a:rPr>
              <a:t>, 0,5 mg </a:t>
            </a:r>
            <a:r>
              <a:rPr lang="de-DE" dirty="0" err="1" smtClean="0">
                <a:solidFill>
                  <a:srgbClr val="333333"/>
                </a:solidFill>
              </a:rPr>
              <a:t>Epinephrin</a:t>
            </a:r>
            <a:r>
              <a:rPr lang="de-DE" dirty="0" smtClean="0">
                <a:solidFill>
                  <a:srgbClr val="333333"/>
                </a:solidFill>
              </a:rPr>
              <a:t>, 30 mg Ketorolac+5 mg </a:t>
            </a:r>
            <a:r>
              <a:rPr lang="de-DE" dirty="0">
                <a:solidFill>
                  <a:srgbClr val="333333"/>
                </a:solidFill>
              </a:rPr>
              <a:t>M</a:t>
            </a:r>
            <a:r>
              <a:rPr lang="de-DE" dirty="0" smtClean="0">
                <a:solidFill>
                  <a:srgbClr val="333333"/>
                </a:solidFill>
              </a:rPr>
              <a:t>orphin iv oder </a:t>
            </a:r>
            <a:r>
              <a:rPr lang="de-DE" dirty="0" err="1" smtClean="0">
                <a:solidFill>
                  <a:srgbClr val="333333"/>
                </a:solidFill>
              </a:rPr>
              <a:t>local</a:t>
            </a:r>
            <a:endParaRPr lang="de-DE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PDA: </a:t>
            </a:r>
            <a:r>
              <a:rPr lang="de-DE" dirty="0" err="1" smtClean="0">
                <a:solidFill>
                  <a:srgbClr val="333333"/>
                </a:solidFill>
              </a:rPr>
              <a:t>Fentanyl</a:t>
            </a:r>
            <a:r>
              <a:rPr lang="de-DE" dirty="0" smtClean="0">
                <a:solidFill>
                  <a:srgbClr val="333333"/>
                </a:solidFill>
              </a:rPr>
              <a:t>, </a:t>
            </a:r>
            <a:r>
              <a:rPr lang="de-DE" dirty="0" err="1" smtClean="0">
                <a:solidFill>
                  <a:srgbClr val="333333"/>
                </a:solidFill>
              </a:rPr>
              <a:t>Epinephrin</a:t>
            </a:r>
            <a:r>
              <a:rPr lang="de-DE" dirty="0" smtClean="0">
                <a:solidFill>
                  <a:srgbClr val="333333"/>
                </a:solidFill>
              </a:rPr>
              <a:t>, </a:t>
            </a:r>
            <a:r>
              <a:rPr lang="de-DE" dirty="0" err="1" smtClean="0">
                <a:solidFill>
                  <a:srgbClr val="333333"/>
                </a:solidFill>
              </a:rPr>
              <a:t>Bupivacain</a:t>
            </a:r>
            <a:endParaRPr lang="de-DE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u="sng" dirty="0" smtClean="0">
                <a:solidFill>
                  <a:srgbClr val="333333"/>
                </a:solidFill>
              </a:rPr>
              <a:t>Morphinverbrauch:</a:t>
            </a:r>
            <a:endParaRPr lang="de-DE" dirty="0" smtClean="0">
              <a:solidFill>
                <a:srgbClr val="33333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LIA (lokal): 80 mg, PDA: 101 mg, LIA (iv): 180 mg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u="sng" dirty="0" smtClean="0">
                <a:solidFill>
                  <a:srgbClr val="333333"/>
                </a:solidFill>
              </a:rPr>
              <a:t>Verbal </a:t>
            </a:r>
            <a:r>
              <a:rPr lang="de-DE" u="sng" dirty="0" err="1" smtClean="0">
                <a:solidFill>
                  <a:srgbClr val="333333"/>
                </a:solidFill>
              </a:rPr>
              <a:t>Pain</a:t>
            </a:r>
            <a:r>
              <a:rPr lang="de-DE" u="sng" dirty="0" smtClean="0">
                <a:solidFill>
                  <a:srgbClr val="333333"/>
                </a:solidFill>
              </a:rPr>
              <a:t> Score (</a:t>
            </a:r>
            <a:r>
              <a:rPr lang="de-DE" u="sng" dirty="0" err="1" smtClean="0">
                <a:solidFill>
                  <a:srgbClr val="333333"/>
                </a:solidFill>
              </a:rPr>
              <a:t>a,b,c,d,e</a:t>
            </a:r>
            <a:r>
              <a:rPr lang="de-DE" u="sng" dirty="0" smtClean="0">
                <a:solidFill>
                  <a:srgbClr val="333333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Unmittelbar postoperativ besserer Score für PDA, nach 24 Stunden LIA lokal am besten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u="sng" dirty="0" smtClean="0">
                <a:solidFill>
                  <a:srgbClr val="333333"/>
                </a:solidFill>
              </a:rPr>
              <a:t>Entlassungstag: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LIA (lokal) 3,5; LIA (iv) 4; PDA 5,5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r>
              <a:rPr lang="de-DE" dirty="0" smtClean="0">
                <a:solidFill>
                  <a:srgbClr val="333333"/>
                </a:solidFill>
              </a:rPr>
              <a:t>Stärke der Studie: doppelblind</a:t>
            </a:r>
          </a:p>
          <a:p>
            <a:pPr marL="342900" indent="-342900" eaLnBrk="0" hangingPunct="0">
              <a:spcBef>
                <a:spcPct val="20000"/>
              </a:spcBef>
              <a:buSzPct val="95000"/>
              <a:buFont typeface="Wingdings" pitchFamily="2" charset="2"/>
              <a:buNone/>
            </a:pP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33400" y="685800"/>
            <a:ext cx="586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800" b="1" dirty="0" smtClean="0">
                <a:solidFill>
                  <a:srgbClr val="333333"/>
                </a:solidFill>
              </a:rPr>
              <a:t>LIA</a:t>
            </a:r>
            <a:endParaRPr lang="de-DE" sz="28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-Design">
  <a:themeElements>
    <a:clrScheme name="Benutzerdefiniert 6">
      <a:dk1>
        <a:srgbClr val="75786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Office-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909</Words>
  <Application>Microsoft Office PowerPoint</Application>
  <PresentationFormat>A4-Papier (210x297 mm)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7_Office-Design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Vorlage</dc:title>
  <dc:creator>grafik07</dc:creator>
  <cp:lastModifiedBy>orlicek</cp:lastModifiedBy>
  <cp:revision>247</cp:revision>
  <cp:lastPrinted>2014-10-24T08:35:28Z</cp:lastPrinted>
  <dcterms:created xsi:type="dcterms:W3CDTF">2010-01-15T08:27:19Z</dcterms:created>
  <dcterms:modified xsi:type="dcterms:W3CDTF">2014-10-24T08:38:06Z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0x010100416460E8CECAC040BC159FC2682367B5006A522C40FF65784190A579261641249D</vt:lpwstr>
  </property>
  <property fmtid="{D5CDD505-2E9C-101B-9397-08002B2CF9AE}" pid="3" name="_dlc_DocIdItemGuid">
    <vt:lpwstr>09dbe058-ee9f-4529-bd80-21653001424a</vt:lpwstr>
  </property>
  <property fmtid="{D5CDD505-2E9C-101B-9397-08002B2CF9AE}" pid="4" name="VG OSS Bereich">
    <vt:lpwstr>196;#Public Relations|ea3402d1-939a-4ff7-a77d-44b04530687c</vt:lpwstr>
  </property>
  <property fmtid="{D5CDD505-2E9C-101B-9397-08002B2CF9AE}" pid="5" name="VG OSS Dokumententyp">
    <vt:lpwstr>127;#Vorlagen|18af2266-6bae-4292-b150-c1e316fd7a39</vt:lpwstr>
  </property>
  <property fmtid="{D5CDD505-2E9C-101B-9397-08002B2CF9AE}" pid="6" name="VG OSS KTQ">
    <vt:lpwstr>131;#4.3.2|c054ce30-953c-4885-9dd5-f64cfdf8b2a7</vt:lpwstr>
  </property>
  <property fmtid="{D5CDD505-2E9C-101B-9397-08002B2CF9AE}" pid="7" name="VG OSS Zielgruppe">
    <vt:lpwstr>95;#ALLE|58c58093-d448-43dd-a6f1-39df9e636b0f</vt:lpwstr>
  </property>
  <property fmtid="{D5CDD505-2E9C-101B-9397-08002B2CF9AE}" pid="8" name="VG OSS KTQTaxHTField0">
    <vt:lpwstr>4.3.2c054ce30-953c-4885-9dd5-f64cfdf8b2a7</vt:lpwstr>
  </property>
  <property fmtid="{D5CDD505-2E9C-101B-9397-08002B2CF9AE}" pid="9" name="VG OSS DokuNr">
    <vt:lpwstr>PR08</vt:lpwstr>
  </property>
  <property fmtid="{D5CDD505-2E9C-101B-9397-08002B2CF9AE}" pid="10" name="VG Freigabedatum">
    <vt:lpwstr>2010-09-14T23:00:00Z</vt:lpwstr>
  </property>
  <property fmtid="{D5CDD505-2E9C-101B-9397-08002B2CF9AE}" pid="11" name="VG gueltigbis">
    <vt:lpwstr>2012-02-01T00:00:00Z</vt:lpwstr>
  </property>
  <property fmtid="{D5CDD505-2E9C-101B-9397-08002B2CF9AE}" pid="12" name="VG OSS ZielgruppeTaxHTField0">
    <vt:lpwstr>ALLE58c58093-d448-43dd-a6f1-39df9e636b0f</vt:lpwstr>
  </property>
  <property fmtid="{D5CDD505-2E9C-101B-9397-08002B2CF9AE}" pid="13" name="VG OSS BereichTaxHTField0">
    <vt:lpwstr>Public Relationsea3402d1-939a-4ff7-a77d-44b04530687c</vt:lpwstr>
  </property>
  <property fmtid="{D5CDD505-2E9C-101B-9397-08002B2CF9AE}" pid="14" name="TaxCatchAll">
    <vt:lpwstr>131;#;#196;#;#95;#;#127;#</vt:lpwstr>
  </property>
  <property fmtid="{D5CDD505-2E9C-101B-9397-08002B2CF9AE}" pid="15" name="VG Prozessverantwortlicher">
    <vt:lpwstr>486;#Pötz David</vt:lpwstr>
  </property>
  <property fmtid="{D5CDD505-2E9C-101B-9397-08002B2CF9AE}" pid="16" name="VG Kommentar">
    <vt:lpwstr/>
  </property>
  <property fmtid="{D5CDD505-2E9C-101B-9397-08002B2CF9AE}" pid="17" name="VG OSS DokumententypTaxHTField0">
    <vt:lpwstr>Vorlagen18af2266-6bae-4292-b150-c1e316fd7a39</vt:lpwstr>
  </property>
  <property fmtid="{D5CDD505-2E9C-101B-9397-08002B2CF9AE}" pid="18" name="_dlc_DocId">
    <vt:lpwstr>VG01-29-457</vt:lpwstr>
  </property>
  <property fmtid="{D5CDD505-2E9C-101B-9397-08002B2CF9AE}" pid="19" name="_dlc_DocIdUrl">
    <vt:lpwstr>http://vgsps01.bhs.at/oss/_layouts/DocIdRedir.aspx?ID=VG01-29-457, VG01-29-457</vt:lpwstr>
  </property>
  <property fmtid="{D5CDD505-2E9C-101B-9397-08002B2CF9AE}" pid="20" name="DLCPolicyLabelClientValue">
    <vt:lpwstr/>
  </property>
  <property fmtid="{D5CDD505-2E9C-101B-9397-08002B2CF9AE}" pid="21" name="DLCPolicyLabelLock">
    <vt:lpwstr/>
  </property>
  <property fmtid="{D5CDD505-2E9C-101B-9397-08002B2CF9AE}" pid="22" name="DLCPolicyLabelValue">
    <vt:lpwstr>1.0</vt:lpwstr>
  </property>
</Properties>
</file>